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6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7" r:id="rId24"/>
    <p:sldId id="279" r:id="rId25"/>
    <p:sldId id="280" r:id="rId26"/>
    <p:sldId id="282" r:id="rId27"/>
    <p:sldId id="281" r:id="rId28"/>
    <p:sldId id="283" r:id="rId29"/>
    <p:sldId id="284" r:id="rId30"/>
    <p:sldId id="285" r:id="rId31"/>
    <p:sldId id="286" r:id="rId32"/>
    <p:sldId id="287" r:id="rId33"/>
    <p:sldId id="289" r:id="rId34"/>
    <p:sldId id="288" r:id="rId35"/>
    <p:sldId id="290" r:id="rId36"/>
    <p:sldId id="291" r:id="rId37"/>
    <p:sldId id="292" r:id="rId38"/>
    <p:sldId id="293" r:id="rId39"/>
    <p:sldId id="294" r:id="rId40"/>
    <p:sldId id="295" r:id="rId41"/>
    <p:sldId id="296" r:id="rId42"/>
    <p:sldId id="297" r:id="rId43"/>
    <p:sldId id="298" r:id="rId44"/>
    <p:sldId id="300" r:id="rId45"/>
    <p:sldId id="299"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asa"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D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p:scale>
          <a:sx n="96" d="100"/>
          <a:sy n="96" d="100"/>
        </p:scale>
        <p:origin x="-96"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7FDD5-F76D-4941-BCD2-A4A42B506C8C}" type="datetimeFigureOut">
              <a:rPr lang="en-US" smtClean="0"/>
              <a:t>9/15/2016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9F63B5-157C-46AC-8FA9-494A2A27A1DD}" type="slidenum">
              <a:rPr lang="en-US" smtClean="0"/>
              <a:t>‹#›</a:t>
            </a:fld>
            <a:endParaRPr lang="en-US"/>
          </a:p>
        </p:txBody>
      </p:sp>
    </p:spTree>
    <p:extLst>
      <p:ext uri="{BB962C8B-B14F-4D97-AF65-F5344CB8AC3E}">
        <p14:creationId xmlns:p14="http://schemas.microsoft.com/office/powerpoint/2010/main" val="4202748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4162E6-69D5-4EDF-9628-59395BFF65BA}"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2150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75A2D93-26D6-46B1-9AE8-525C522E4733}" type="datetime1">
              <a:rPr lang="en-US" smtClean="0"/>
              <a:t>9/15/2016</a:t>
            </a:fld>
            <a:endParaRPr lang="en-US" dirty="0"/>
          </a:p>
        </p:txBody>
      </p:sp>
      <p:sp>
        <p:nvSpPr>
          <p:cNvPr id="6" name="Footer Placeholder 5"/>
          <p:cNvSpPr>
            <a:spLocks noGrp="1"/>
          </p:cNvSpPr>
          <p:nvPr>
            <p:ph type="ftr" sz="quarter" idx="11"/>
          </p:nvPr>
        </p:nvSpPr>
        <p:spPr/>
        <p:txBody>
          <a:bodyPr/>
          <a:lstStyle/>
          <a:p>
            <a:r>
              <a:rPr lang="en-US"/>
              <a:t>with Alin Sfredel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740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BF2F1666-50FD-42DE-A0E3-E9C3C08128D1}"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5643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2B8CA56-E32B-4FA0-9E9F-62380ED6CD82}"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49082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8E8D69-5617-4488-8742-B3E19E110030}"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616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72032F-5F70-4E7A-AC6E-C2E7DADADE6C}" type="datetime1">
              <a:rPr lang="en-US" smtClean="0"/>
              <a:t>9/15/2016</a:t>
            </a:fld>
            <a:endParaRPr lang="en-US" dirty="0"/>
          </a:p>
        </p:txBody>
      </p:sp>
      <p:sp>
        <p:nvSpPr>
          <p:cNvPr id="4"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446400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72032F-5F70-4E7A-AC6E-C2E7DADADE6C}" type="datetime1">
              <a:rPr lang="en-US" smtClean="0"/>
              <a:t>9/15/2016</a:t>
            </a:fld>
            <a:endParaRPr lang="en-US" dirty="0"/>
          </a:p>
        </p:txBody>
      </p:sp>
      <p:sp>
        <p:nvSpPr>
          <p:cNvPr id="4"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89444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9F2787-0B49-407D-BF54-471489739A86}"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0462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BB5520-4105-42A0-9247-C50CF4CBED22}"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0700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4C185F-14AF-4E4E-B8ED-E67DCDE0302C}"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2248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7EBC7A-427B-4E86-B3BE-08BFBAA157C5}" type="datetime1">
              <a:rPr lang="en-US" smtClean="0"/>
              <a:t>9/15/2016</a:t>
            </a:fld>
            <a:endParaRPr lang="en-US" dirty="0"/>
          </a:p>
        </p:txBody>
      </p:sp>
      <p:sp>
        <p:nvSpPr>
          <p:cNvPr id="5" name="Footer Placeholder 4"/>
          <p:cNvSpPr>
            <a:spLocks noGrp="1"/>
          </p:cNvSpPr>
          <p:nvPr>
            <p:ph type="ftr" sz="quarter" idx="11"/>
          </p:nvPr>
        </p:nvSpPr>
        <p:spPr/>
        <p:txBody>
          <a:bodyPr/>
          <a:lstStyle/>
          <a:p>
            <a:r>
              <a:rPr lang="en-US"/>
              <a:t>with Alin Sfredel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287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1740F3-070A-4B7C-A8B1-87CE46B0192D}" type="datetime1">
              <a:rPr lang="en-US" smtClean="0"/>
              <a:t>9/15/2016</a:t>
            </a:fld>
            <a:endParaRPr lang="en-US" dirty="0"/>
          </a:p>
        </p:txBody>
      </p:sp>
      <p:sp>
        <p:nvSpPr>
          <p:cNvPr id="6" name="Footer Placeholder 5"/>
          <p:cNvSpPr>
            <a:spLocks noGrp="1"/>
          </p:cNvSpPr>
          <p:nvPr>
            <p:ph type="ftr" sz="quarter" idx="11"/>
          </p:nvPr>
        </p:nvSpPr>
        <p:spPr/>
        <p:txBody>
          <a:bodyPr/>
          <a:lstStyle/>
          <a:p>
            <a:r>
              <a:rPr lang="en-US"/>
              <a:t>with Alin Sfredel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605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210827-A575-4EF0-AFE3-D7C00E2CAD4E}" type="datetime1">
              <a:rPr lang="en-US" smtClean="0"/>
              <a:t>9/15/2016</a:t>
            </a:fld>
            <a:endParaRPr lang="en-US" dirty="0"/>
          </a:p>
        </p:txBody>
      </p:sp>
      <p:sp>
        <p:nvSpPr>
          <p:cNvPr id="8" name="Footer Placeholder 7"/>
          <p:cNvSpPr>
            <a:spLocks noGrp="1"/>
          </p:cNvSpPr>
          <p:nvPr>
            <p:ph type="ftr" sz="quarter" idx="11"/>
          </p:nvPr>
        </p:nvSpPr>
        <p:spPr/>
        <p:txBody>
          <a:bodyPr/>
          <a:lstStyle/>
          <a:p>
            <a:r>
              <a:rPr lang="en-US"/>
              <a:t>with Alin Sfredel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7890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440BC03-43B1-4143-AACC-16FBD84915F3}" type="datetime1">
              <a:rPr lang="en-US" smtClean="0"/>
              <a:t>9/15/2016</a:t>
            </a:fld>
            <a:endParaRPr lang="en-US" dirty="0"/>
          </a:p>
        </p:txBody>
      </p:sp>
      <p:sp>
        <p:nvSpPr>
          <p:cNvPr id="5" name="Footer Placeholder 3"/>
          <p:cNvSpPr>
            <a:spLocks noGrp="1"/>
          </p:cNvSpPr>
          <p:nvPr>
            <p:ph type="ftr" sz="quarter" idx="11"/>
          </p:nvPr>
        </p:nvSpPr>
        <p:spPr/>
        <p:txBody>
          <a:bodyPr/>
          <a:lstStyle/>
          <a:p>
            <a:r>
              <a:rPr lang="en-US"/>
              <a:t>with Alin Sfredel</a:t>
            </a:r>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8894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3B420E5-0B85-4302-8149-1F2C556E0BC9}" type="datetime1">
              <a:rPr lang="en-US" smtClean="0"/>
              <a:t>9/15/2016</a:t>
            </a:fld>
            <a:endParaRPr lang="en-US" dirty="0"/>
          </a:p>
        </p:txBody>
      </p:sp>
      <p:sp>
        <p:nvSpPr>
          <p:cNvPr id="5" name="Footer Placeholder 2"/>
          <p:cNvSpPr>
            <a:spLocks noGrp="1"/>
          </p:cNvSpPr>
          <p:nvPr>
            <p:ph type="ftr" sz="quarter" idx="11"/>
          </p:nvPr>
        </p:nvSpPr>
        <p:spPr/>
        <p:txBody>
          <a:bodyPr/>
          <a:lstStyle/>
          <a:p>
            <a:r>
              <a:rPr lang="en-US"/>
              <a:t>with Alin Sfredel</a:t>
            </a:r>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967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7A1095D6-12AB-4E0E-9E92-742D8586CDC3}" type="datetime1">
              <a:rPr lang="en-US" smtClean="0"/>
              <a:t>9/15/2016</a:t>
            </a:fld>
            <a:endParaRPr lang="en-US" dirty="0"/>
          </a:p>
        </p:txBody>
      </p:sp>
      <p:sp>
        <p:nvSpPr>
          <p:cNvPr id="5" name="Footer Placeholder 5"/>
          <p:cNvSpPr>
            <a:spLocks noGrp="1"/>
          </p:cNvSpPr>
          <p:nvPr>
            <p:ph type="ftr" sz="quarter" idx="11"/>
          </p:nvPr>
        </p:nvSpPr>
        <p:spPr/>
        <p:txBody>
          <a:bodyPr/>
          <a:lstStyle/>
          <a:p>
            <a:r>
              <a:rPr lang="en-US"/>
              <a:t>with Alin Sfredel</a:t>
            </a:r>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0869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4921EF-38ED-4D3E-8829-4CEDB6D1BB07}" type="datetime1">
              <a:rPr lang="en-US" smtClean="0"/>
              <a:t>9/15/2016</a:t>
            </a:fld>
            <a:endParaRPr lang="en-US" dirty="0"/>
          </a:p>
        </p:txBody>
      </p:sp>
      <p:sp>
        <p:nvSpPr>
          <p:cNvPr id="6" name="Footer Placeholder 5"/>
          <p:cNvSpPr>
            <a:spLocks noGrp="1"/>
          </p:cNvSpPr>
          <p:nvPr>
            <p:ph type="ftr" sz="quarter" idx="11"/>
          </p:nvPr>
        </p:nvSpPr>
        <p:spPr/>
        <p:txBody>
          <a:bodyPr/>
          <a:lstStyle/>
          <a:p>
            <a:r>
              <a:rPr lang="en-US"/>
              <a:t>with Alin Sfredel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551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D72032F-5F70-4E7A-AC6E-C2E7DADADE6C}" type="datetime1">
              <a:rPr lang="en-US" smtClean="0"/>
              <a:t>9/15/2016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with Alin Sfredel</a:t>
            </a:r>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78530"/>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file:///\\internal.uncPath\PSv3Help"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tatic.squarespace.com/static/52ad1d91e4b00a98a27ba20e/52ae5168e4b0988b43f4361f/52ae5169e4b0988b43f43aed/1358299549018/Windows-Live-Writer-PowerShell-Basics--_12242-"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en-us/download/details.aspx?id=40855" TargetMode="External"/><Relationship Id="rId2" Type="http://schemas.openxmlformats.org/officeDocument/2006/relationships/hyperlink" Target="https://www.microsoft.com/en-us/download/details.aspx?id=50395" TargetMode="External"/><Relationship Id="rId1" Type="http://schemas.openxmlformats.org/officeDocument/2006/relationships/slideLayout" Target="../slideLayouts/slideLayout2.xml"/><Relationship Id="rId4" Type="http://schemas.openxmlformats.org/officeDocument/2006/relationships/hyperlink" Target="http://www.microsoft.com/en-us/download/details.aspx?id=34595"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921114" y="2023004"/>
            <a:ext cx="3068022" cy="3068022"/>
          </a:xfrm>
          <a:prstGeom prst="rect">
            <a:avLst/>
          </a:prstGeom>
        </p:spPr>
      </p:pic>
      <p:sp>
        <p:nvSpPr>
          <p:cNvPr id="6" name="TextBox 5"/>
          <p:cNvSpPr txBox="1"/>
          <p:nvPr/>
        </p:nvSpPr>
        <p:spPr>
          <a:xfrm>
            <a:off x="5845135" y="2011446"/>
            <a:ext cx="1987826" cy="2769989"/>
          </a:xfrm>
          <a:prstGeom prst="rect">
            <a:avLst/>
          </a:prstGeom>
          <a:noFill/>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KEEP</a:t>
            </a:r>
          </a:p>
          <a:p>
            <a:r>
              <a:rPr lang="en-US" sz="4600" dirty="0">
                <a:latin typeface="Verdana" panose="020B0604030504040204" pitchFamily="34" charset="0"/>
                <a:ea typeface="Verdana" panose="020B0604030504040204" pitchFamily="34" charset="0"/>
                <a:cs typeface="Verdana" panose="020B0604030504040204" pitchFamily="34" charset="0"/>
              </a:rPr>
              <a:t>CALM</a:t>
            </a:r>
          </a:p>
          <a:p>
            <a:r>
              <a:rPr lang="en-US" dirty="0">
                <a:latin typeface="Verdana" panose="020B0604030504040204" pitchFamily="34" charset="0"/>
                <a:ea typeface="Verdana" panose="020B0604030504040204" pitchFamily="34" charset="0"/>
                <a:cs typeface="Verdana" panose="020B0604030504040204" pitchFamily="34" charset="0"/>
              </a:rPr>
              <a:t>       AND</a:t>
            </a:r>
          </a:p>
          <a:p>
            <a:r>
              <a:rPr lang="en-US" sz="3800" dirty="0">
                <a:latin typeface="Verdana" panose="020B0604030504040204" pitchFamily="34" charset="0"/>
                <a:ea typeface="Verdana" panose="020B0604030504040204" pitchFamily="34" charset="0"/>
                <a:cs typeface="Verdana" panose="020B0604030504040204" pitchFamily="34" charset="0"/>
              </a:rPr>
              <a:t>LEARN</a:t>
            </a:r>
          </a:p>
          <a:p>
            <a:r>
              <a:rPr lang="en-US" dirty="0">
                <a:latin typeface="Verdana" panose="020B0604030504040204" pitchFamily="34" charset="0"/>
                <a:ea typeface="Verdana" panose="020B0604030504040204" pitchFamily="34" charset="0"/>
                <a:cs typeface="Verdana" panose="020B0604030504040204" pitchFamily="34" charset="0"/>
              </a:rPr>
              <a:t>POWERSHELL</a:t>
            </a:r>
          </a:p>
        </p:txBody>
      </p:sp>
      <p:sp>
        <p:nvSpPr>
          <p:cNvPr id="7" name="TextBox 6"/>
          <p:cNvSpPr txBox="1"/>
          <p:nvPr/>
        </p:nvSpPr>
        <p:spPr>
          <a:xfrm>
            <a:off x="5845135" y="4721694"/>
            <a:ext cx="1787669" cy="369332"/>
          </a:xfrm>
          <a:prstGeom prst="rect">
            <a:avLst/>
          </a:prstGeom>
          <a:noFill/>
        </p:spPr>
        <p:txBody>
          <a:bodyPr wrap="none" rtlCol="0">
            <a:spAutoFit/>
          </a:bodyPr>
          <a:lstStyle/>
          <a:p>
            <a:r>
              <a:rPr lang="en-US" dirty="0"/>
              <a:t>#basic edition</a:t>
            </a:r>
          </a:p>
        </p:txBody>
      </p:sp>
    </p:spTree>
    <p:extLst>
      <p:ext uri="{BB962C8B-B14F-4D97-AF65-F5344CB8AC3E}">
        <p14:creationId xmlns:p14="http://schemas.microsoft.com/office/powerpoint/2010/main" val="374684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3" name="Content Placeholder 2"/>
          <p:cNvSpPr>
            <a:spLocks noGrp="1"/>
          </p:cNvSpPr>
          <p:nvPr>
            <p:ph idx="1"/>
          </p:nvPr>
        </p:nvSpPr>
        <p:spPr>
          <a:xfrm>
            <a:off x="1103312" y="2052918"/>
            <a:ext cx="8946540" cy="4177761"/>
          </a:xfrm>
        </p:spPr>
        <p:txBody>
          <a:bodyPr>
            <a:normAutofit/>
          </a:bodyPr>
          <a:lstStyle/>
          <a:p>
            <a:pPr>
              <a:lnSpc>
                <a:spcPct val="200000"/>
              </a:lnSpc>
            </a:pPr>
            <a:r>
              <a:rPr lang="en-GB" dirty="0"/>
              <a:t>Why you need help</a:t>
            </a:r>
          </a:p>
          <a:p>
            <a:pPr>
              <a:lnSpc>
                <a:spcPct val="200000"/>
              </a:lnSpc>
            </a:pPr>
            <a:r>
              <a:rPr lang="en-GB" dirty="0"/>
              <a:t>Updatable Help</a:t>
            </a:r>
          </a:p>
          <a:p>
            <a:pPr>
              <a:lnSpc>
                <a:spcPct val="200000"/>
              </a:lnSpc>
            </a:pPr>
            <a:r>
              <a:rPr lang="en-GB" dirty="0"/>
              <a:t>Discoverability with the Help system</a:t>
            </a:r>
          </a:p>
          <a:p>
            <a:pPr>
              <a:lnSpc>
                <a:spcPct val="200000"/>
              </a:lnSpc>
            </a:pPr>
            <a:r>
              <a:rPr lang="en-GB" dirty="0"/>
              <a:t>Understanding Syntax</a:t>
            </a:r>
          </a:p>
          <a:p>
            <a:pPr>
              <a:lnSpc>
                <a:spcPct val="200000"/>
              </a:lnSpc>
            </a:pPr>
            <a:r>
              <a:rPr lang="en-GB" dirty="0"/>
              <a:t>Real-World using Help</a:t>
            </a:r>
          </a:p>
          <a:p>
            <a:pPr marL="0" indent="0">
              <a:buNone/>
            </a:pPr>
            <a:endParaRPr lang="en-US" dirty="0"/>
          </a:p>
        </p:txBody>
      </p:sp>
      <p:sp>
        <p:nvSpPr>
          <p:cNvPr id="5"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02 | The Help system</a:t>
            </a:r>
            <a:r>
              <a:rPr lang="en-US" dirty="0"/>
              <a:t/>
            </a:r>
            <a:br>
              <a:rPr lang="en-US" dirty="0"/>
            </a:br>
            <a:endParaRPr lang="en-US" dirty="0"/>
          </a:p>
        </p:txBody>
      </p:sp>
    </p:spTree>
    <p:extLst>
      <p:ext uri="{BB962C8B-B14F-4D97-AF65-F5344CB8AC3E}">
        <p14:creationId xmlns:p14="http://schemas.microsoft.com/office/powerpoint/2010/main" val="25730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3" name="Content Placeholder 2"/>
          <p:cNvSpPr>
            <a:spLocks noGrp="1"/>
          </p:cNvSpPr>
          <p:nvPr>
            <p:ph idx="1"/>
          </p:nvPr>
        </p:nvSpPr>
        <p:spPr>
          <a:xfrm>
            <a:off x="1103312" y="2052918"/>
            <a:ext cx="8946540" cy="4177761"/>
          </a:xfrm>
        </p:spPr>
        <p:txBody>
          <a:bodyPr>
            <a:normAutofit/>
          </a:bodyPr>
          <a:lstStyle/>
          <a:p>
            <a:pPr>
              <a:lnSpc>
                <a:spcPct val="200000"/>
              </a:lnSpc>
            </a:pPr>
            <a:r>
              <a:rPr lang="en-US" dirty="0"/>
              <a:t>Vast resource at your finger tips to help make you successful </a:t>
            </a:r>
          </a:p>
          <a:p>
            <a:pPr>
              <a:lnSpc>
                <a:spcPct val="200000"/>
              </a:lnSpc>
            </a:pPr>
            <a:r>
              <a:rPr lang="en-US" dirty="0"/>
              <a:t>Don’t memorize – Discover!</a:t>
            </a:r>
          </a:p>
          <a:p>
            <a:pPr>
              <a:lnSpc>
                <a:spcPct val="200000"/>
              </a:lnSpc>
            </a:pPr>
            <a:r>
              <a:rPr lang="en-US" dirty="0"/>
              <a:t>Thousands of cmdlets – all have help!</a:t>
            </a:r>
          </a:p>
          <a:p>
            <a:pPr>
              <a:lnSpc>
                <a:spcPct val="200000"/>
              </a:lnSpc>
            </a:pPr>
            <a:r>
              <a:rPr lang="en-US" dirty="0"/>
              <a:t>Scripting resources and information</a:t>
            </a:r>
          </a:p>
          <a:p>
            <a:pPr>
              <a:lnSpc>
                <a:spcPct val="200000"/>
              </a:lnSpc>
            </a:pPr>
            <a:r>
              <a:rPr lang="en-US" dirty="0"/>
              <a:t>Advanced PowerShell configuration information</a:t>
            </a:r>
          </a:p>
        </p:txBody>
      </p:sp>
      <p:sp>
        <p:nvSpPr>
          <p:cNvPr id="5"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Why you need help ?</a:t>
            </a:r>
            <a:r>
              <a:rPr lang="en-US" dirty="0"/>
              <a:t/>
            </a:r>
            <a:br>
              <a:rPr lang="en-US" dirty="0"/>
            </a:br>
            <a:endParaRPr lang="en-US" dirty="0"/>
          </a:p>
        </p:txBody>
      </p:sp>
    </p:spTree>
    <p:extLst>
      <p:ext uri="{BB962C8B-B14F-4D97-AF65-F5344CB8AC3E}">
        <p14:creationId xmlns:p14="http://schemas.microsoft.com/office/powerpoint/2010/main" val="367241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3" name="Content Placeholder 2"/>
          <p:cNvSpPr>
            <a:spLocks noGrp="1"/>
          </p:cNvSpPr>
          <p:nvPr>
            <p:ph idx="1"/>
          </p:nvPr>
        </p:nvSpPr>
        <p:spPr>
          <a:xfrm>
            <a:off x="1103312" y="2052919"/>
            <a:ext cx="4587724" cy="1381398"/>
          </a:xfrm>
        </p:spPr>
        <p:txBody>
          <a:bodyPr>
            <a:normAutofit lnSpcReduction="10000"/>
          </a:bodyPr>
          <a:lstStyle/>
          <a:p>
            <a:r>
              <a:rPr lang="en-US" dirty="0"/>
              <a:t>Update to the latest version of Help</a:t>
            </a:r>
          </a:p>
          <a:p>
            <a:r>
              <a:rPr lang="en-US" dirty="0"/>
              <a:t>Save-Help to save to a local location</a:t>
            </a:r>
          </a:p>
          <a:p>
            <a:pPr>
              <a:lnSpc>
                <a:spcPct val="200000"/>
              </a:lnSpc>
            </a:pPr>
            <a:endParaRPr lang="en-US" dirty="0"/>
          </a:p>
        </p:txBody>
      </p:sp>
      <p:sp>
        <p:nvSpPr>
          <p:cNvPr id="5"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Updatable Help</a:t>
            </a:r>
            <a:r>
              <a:rPr lang="en-US" dirty="0"/>
              <a:t/>
            </a:r>
            <a:br>
              <a:rPr lang="en-US" dirty="0"/>
            </a:br>
            <a:endParaRPr lang="en-US" dirty="0"/>
          </a:p>
        </p:txBody>
      </p:sp>
      <p:pic>
        <p:nvPicPr>
          <p:cNvPr id="7" name="Picture 6" descr="Update-Hel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036" y="2052918"/>
            <a:ext cx="4358816" cy="1464158"/>
          </a:xfrm>
          <a:prstGeom prst="rect">
            <a:avLst/>
          </a:prstGeom>
        </p:spPr>
      </p:pic>
      <p:sp>
        <p:nvSpPr>
          <p:cNvPr id="2" name="Rectangle 1"/>
          <p:cNvSpPr/>
          <p:nvPr/>
        </p:nvSpPr>
        <p:spPr>
          <a:xfrm>
            <a:off x="1103311" y="3548974"/>
            <a:ext cx="8946541" cy="2462213"/>
          </a:xfrm>
          <a:prstGeom prst="rect">
            <a:avLst/>
          </a:prstGeom>
        </p:spPr>
        <p:txBody>
          <a:bodyPr wrap="square">
            <a:spAutoFit/>
          </a:bodyPr>
          <a:lstStyle/>
          <a:p>
            <a:r>
              <a:rPr lang="en-US" sz="1100" dirty="0"/>
              <a:t>- We start by downloading from a machines that has internet access to a local folder or file share the machine has access to </a:t>
            </a:r>
          </a:p>
          <a:p>
            <a:r>
              <a:rPr lang="en-US" sz="1100" dirty="0"/>
              <a:t>Save-Help –</a:t>
            </a:r>
            <a:r>
              <a:rPr lang="en-US" sz="1100" dirty="0" err="1"/>
              <a:t>DestinationPath</a:t>
            </a:r>
            <a:r>
              <a:rPr lang="en-US" sz="1100" dirty="0"/>
              <a:t> </a:t>
            </a:r>
            <a:r>
              <a:rPr lang="en-US" sz="1100" u="sng" dirty="0">
                <a:hlinkClick r:id="rId3" action="ppaction://hlinkfile"/>
              </a:rPr>
              <a:t>\\internal.uncPath\PSv3Help</a:t>
            </a:r>
            <a:r>
              <a:rPr lang="en-US" sz="1100" dirty="0"/>
              <a:t> </a:t>
            </a:r>
          </a:p>
          <a:p>
            <a:r>
              <a:rPr lang="en-US" sz="1100" dirty="0"/>
              <a:t>- We can move the files to a USB Drive or Share  and them from the host that we want to update the help files we specify the –</a:t>
            </a:r>
            <a:r>
              <a:rPr lang="en-US" sz="1100" dirty="0" err="1"/>
              <a:t>SourcePath</a:t>
            </a:r>
            <a:r>
              <a:rPr lang="en-US" sz="1100" dirty="0"/>
              <a:t> and the path to where the files are located </a:t>
            </a:r>
          </a:p>
          <a:p>
            <a:r>
              <a:rPr lang="en-US" sz="1100" dirty="0"/>
              <a:t>Update-Help –</a:t>
            </a:r>
            <a:r>
              <a:rPr lang="en-US" sz="1100" dirty="0" err="1"/>
              <a:t>SourcePath</a:t>
            </a:r>
            <a:r>
              <a:rPr lang="en-US" sz="1100" dirty="0"/>
              <a:t> </a:t>
            </a:r>
            <a:r>
              <a:rPr lang="en-US" sz="1100" u="sng" dirty="0">
                <a:hlinkClick r:id="rId3" action="ppaction://hlinkfile"/>
              </a:rPr>
              <a:t>\\internal.uncPath\PSv3Help</a:t>
            </a:r>
            <a:r>
              <a:rPr lang="en-US" sz="1100" dirty="0"/>
              <a:t> </a:t>
            </a:r>
          </a:p>
          <a:p>
            <a:r>
              <a:rPr lang="en-US" sz="1100" dirty="0"/>
              <a:t>- We can configure a scheduled task to update each day the PowerShell help files either from the internet or from a share as in the example above:</a:t>
            </a:r>
          </a:p>
          <a:p>
            <a:r>
              <a:rPr lang="en-US" sz="1100" dirty="0"/>
              <a:t>Register-</a:t>
            </a:r>
            <a:r>
              <a:rPr lang="en-US" sz="1100" dirty="0" err="1"/>
              <a:t>ScheduledJob</a:t>
            </a:r>
            <a:r>
              <a:rPr lang="en-US" sz="1100" dirty="0"/>
              <a:t> -Name </a:t>
            </a:r>
            <a:r>
              <a:rPr lang="en-US" sz="1100" dirty="0" err="1"/>
              <a:t>UpdatePSHelp</a:t>
            </a:r>
            <a:r>
              <a:rPr lang="en-US" sz="1100" dirty="0"/>
              <a:t> `</a:t>
            </a:r>
          </a:p>
          <a:p>
            <a:r>
              <a:rPr lang="en-US" sz="1100" dirty="0"/>
              <a:t>  -</a:t>
            </a:r>
            <a:r>
              <a:rPr lang="en-US" sz="1100" dirty="0" err="1"/>
              <a:t>ScheduledJobOption</a:t>
            </a:r>
            <a:r>
              <a:rPr lang="en-US" sz="1100" dirty="0"/>
              <a:t> @{</a:t>
            </a:r>
            <a:r>
              <a:rPr lang="en-US" sz="1100" dirty="0" err="1"/>
              <a:t>RunElevated</a:t>
            </a:r>
            <a:r>
              <a:rPr lang="en-US" sz="1100" dirty="0"/>
              <a:t>=$true} `</a:t>
            </a:r>
          </a:p>
          <a:p>
            <a:r>
              <a:rPr lang="en-US" sz="1100" dirty="0"/>
              <a:t>  -</a:t>
            </a:r>
            <a:r>
              <a:rPr lang="en-US" sz="1100" dirty="0" err="1"/>
              <a:t>ScriptBlock</a:t>
            </a:r>
            <a:r>
              <a:rPr lang="en-US" sz="1100" dirty="0"/>
              <a:t> {Update-Help -Force -Verbose} `</a:t>
            </a:r>
          </a:p>
          <a:p>
            <a:r>
              <a:rPr lang="en-US" sz="1100" dirty="0"/>
              <a:t>  -Trigger @{At='6:00 </a:t>
            </a:r>
            <a:r>
              <a:rPr lang="en-US" sz="1100" dirty="0" err="1"/>
              <a:t>AM';Frequency</a:t>
            </a:r>
            <a:r>
              <a:rPr lang="en-US" sz="1100" dirty="0"/>
              <a:t>='Daily'} </a:t>
            </a:r>
          </a:p>
          <a:p>
            <a:r>
              <a:rPr lang="en-US" sz="1100" dirty="0"/>
              <a:t>We can take a look at the output of the scheduled jobs with: Get-Job -Name </a:t>
            </a:r>
            <a:r>
              <a:rPr lang="en-US" sz="1100" dirty="0" err="1"/>
              <a:t>UpdateHelp</a:t>
            </a:r>
            <a:r>
              <a:rPr lang="en-US" sz="1100" dirty="0"/>
              <a:t> | Receive-Job </a:t>
            </a:r>
          </a:p>
          <a:p>
            <a:r>
              <a:rPr lang="en-US" sz="1100" dirty="0"/>
              <a:t>- Now if you are using PowerShell v2 and you also want the latest help information you can use the –Online parameter and this will open Internet Explorer to the page with the latest information you requested.</a:t>
            </a:r>
          </a:p>
        </p:txBody>
      </p:sp>
    </p:spTree>
    <p:extLst>
      <p:ext uri="{BB962C8B-B14F-4D97-AF65-F5344CB8AC3E}">
        <p14:creationId xmlns:p14="http://schemas.microsoft.com/office/powerpoint/2010/main" val="282136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3" name="Content Placeholder 2"/>
          <p:cNvSpPr>
            <a:spLocks noGrp="1"/>
          </p:cNvSpPr>
          <p:nvPr>
            <p:ph idx="1"/>
          </p:nvPr>
        </p:nvSpPr>
        <p:spPr>
          <a:xfrm>
            <a:off x="1103312" y="2052918"/>
            <a:ext cx="8946540" cy="4177761"/>
          </a:xfrm>
        </p:spPr>
        <p:txBody>
          <a:bodyPr>
            <a:normAutofit/>
          </a:bodyPr>
          <a:lstStyle/>
          <a:p>
            <a:r>
              <a:rPr lang="en-US" dirty="0"/>
              <a:t>Get-Help versus Help and Man</a:t>
            </a:r>
          </a:p>
          <a:p>
            <a:r>
              <a:rPr lang="en-US" dirty="0"/>
              <a:t>Help &lt;cmdlet&gt;</a:t>
            </a:r>
          </a:p>
          <a:p>
            <a:r>
              <a:rPr lang="en-US" dirty="0"/>
              <a:t>Help *partial*</a:t>
            </a:r>
          </a:p>
          <a:p>
            <a:r>
              <a:rPr lang="en-US" dirty="0"/>
              <a:t>Help &lt;verb/noun&gt;</a:t>
            </a:r>
          </a:p>
          <a:p>
            <a:r>
              <a:rPr lang="en-US" dirty="0"/>
              <a:t>Help &lt;cmdlet&gt; -Full</a:t>
            </a:r>
          </a:p>
          <a:p>
            <a:r>
              <a:rPr lang="en-US" dirty="0"/>
              <a:t>Help &lt;cmdlet&gt; -Online</a:t>
            </a:r>
          </a:p>
          <a:p>
            <a:r>
              <a:rPr lang="en-US" dirty="0"/>
              <a:t>Help &lt;cmdlet&gt; -</a:t>
            </a:r>
            <a:r>
              <a:rPr lang="en-US" dirty="0" err="1"/>
              <a:t>ShowWindow</a:t>
            </a:r>
            <a:endParaRPr lang="en-US" dirty="0"/>
          </a:p>
          <a:p>
            <a:r>
              <a:rPr lang="en-US" dirty="0"/>
              <a:t>Get-Help About_*</a:t>
            </a:r>
          </a:p>
        </p:txBody>
      </p:sp>
      <p:sp>
        <p:nvSpPr>
          <p:cNvPr id="5"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Discoverability with the Help system</a:t>
            </a:r>
            <a:r>
              <a:rPr lang="en-US" dirty="0"/>
              <a:t/>
            </a:r>
            <a:br>
              <a:rPr lang="en-US" dirty="0"/>
            </a:br>
            <a:endParaRPr lang="en-US" dirty="0"/>
          </a:p>
        </p:txBody>
      </p:sp>
      <p:pic>
        <p:nvPicPr>
          <p:cNvPr id="6" name="Picture 5" descr="hel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973" y="2360488"/>
            <a:ext cx="5297879" cy="2360368"/>
          </a:xfrm>
          <a:prstGeom prst="rect">
            <a:avLst/>
          </a:prstGeom>
        </p:spPr>
      </p:pic>
    </p:spTree>
    <p:extLst>
      <p:ext uri="{BB962C8B-B14F-4D97-AF65-F5344CB8AC3E}">
        <p14:creationId xmlns:p14="http://schemas.microsoft.com/office/powerpoint/2010/main" val="110671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3" name="Content Placeholder 2"/>
          <p:cNvSpPr>
            <a:spLocks noGrp="1"/>
          </p:cNvSpPr>
          <p:nvPr>
            <p:ph idx="1"/>
          </p:nvPr>
        </p:nvSpPr>
        <p:spPr>
          <a:xfrm>
            <a:off x="1103312" y="2052919"/>
            <a:ext cx="8946540" cy="615854"/>
          </a:xfrm>
        </p:spPr>
        <p:txBody>
          <a:bodyPr>
            <a:normAutofit/>
          </a:bodyPr>
          <a:lstStyle/>
          <a:p>
            <a:r>
              <a:rPr lang="en-US" dirty="0"/>
              <a:t>The meaning of Syntax</a:t>
            </a:r>
          </a:p>
        </p:txBody>
      </p:sp>
      <p:sp>
        <p:nvSpPr>
          <p:cNvPr id="5" name="Title 1"/>
          <p:cNvSpPr>
            <a:spLocks noGrp="1"/>
          </p:cNvSpPr>
          <p:nvPr>
            <p:ph type="title"/>
          </p:nvPr>
        </p:nvSpPr>
        <p:spPr>
          <a:xfrm>
            <a:off x="1103311" y="1271424"/>
            <a:ext cx="8946541" cy="699985"/>
          </a:xfrm>
          <a:solidFill>
            <a:srgbClr val="ACD433"/>
          </a:solidFill>
        </p:spPr>
        <p:txBody>
          <a:bodyPr/>
          <a:lstStyle/>
          <a:p>
            <a:r>
              <a:rPr lang="en-US" sz="3600" dirty="0">
                <a:solidFill>
                  <a:srgbClr val="7030A0"/>
                </a:solidFill>
              </a:rPr>
              <a:t>Understanding Syntax</a:t>
            </a:r>
            <a:r>
              <a:rPr lang="en-US" dirty="0"/>
              <a:t/>
            </a:r>
            <a:br>
              <a:rPr lang="en-US" dirty="0"/>
            </a:br>
            <a:endParaRPr lang="en-US" dirty="0"/>
          </a:p>
        </p:txBody>
      </p:sp>
      <p:pic>
        <p:nvPicPr>
          <p:cNvPr id="9" name="Picture 8" descr="image">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103311" y="2478373"/>
            <a:ext cx="6734175" cy="2047875"/>
          </a:xfrm>
          <a:prstGeom prst="rect">
            <a:avLst/>
          </a:prstGeom>
          <a:noFill/>
          <a:ln>
            <a:noFill/>
          </a:ln>
        </p:spPr>
      </p:pic>
      <p:sp>
        <p:nvSpPr>
          <p:cNvPr id="14" name="Rectangle 13"/>
          <p:cNvSpPr/>
          <p:nvPr/>
        </p:nvSpPr>
        <p:spPr>
          <a:xfrm>
            <a:off x="7896113" y="2542017"/>
            <a:ext cx="2583948" cy="369332"/>
          </a:xfrm>
          <a:prstGeom prst="rect">
            <a:avLst/>
          </a:prstGeom>
        </p:spPr>
        <p:txBody>
          <a:bodyPr wrap="none">
            <a:spAutoFit/>
          </a:bodyPr>
          <a:lstStyle/>
          <a:p>
            <a:r>
              <a:rPr lang="en-US" dirty="0">
                <a:solidFill>
                  <a:srgbClr val="FF00FF"/>
                </a:solidFill>
                <a:latin typeface="Arial Bold" charset="0"/>
                <a:ea typeface="MS PGothic" charset="0"/>
                <a:cs typeface="MS PGothic" charset="0"/>
                <a:sym typeface="Arial Bold" charset="0"/>
              </a:rPr>
              <a:t>-</a:t>
            </a:r>
            <a:r>
              <a:rPr lang="en-US" dirty="0">
                <a:latin typeface="Arial Bold" charset="0"/>
                <a:ea typeface="MS PGothic" charset="0"/>
                <a:cs typeface="MS PGothic" charset="0"/>
                <a:sym typeface="Arial Bold" charset="0"/>
              </a:rPr>
              <a:t> Indicates A Parameter</a:t>
            </a:r>
          </a:p>
        </p:txBody>
      </p:sp>
      <p:sp>
        <p:nvSpPr>
          <p:cNvPr id="15" name="Rectangle 14"/>
          <p:cNvSpPr/>
          <p:nvPr/>
        </p:nvSpPr>
        <p:spPr>
          <a:xfrm>
            <a:off x="7909019" y="2870978"/>
            <a:ext cx="2609872" cy="369332"/>
          </a:xfrm>
          <a:prstGeom prst="rect">
            <a:avLst/>
          </a:prstGeom>
        </p:spPr>
        <p:txBody>
          <a:bodyPr wrap="none">
            <a:spAutoFit/>
          </a:bodyPr>
          <a:lstStyle/>
          <a:p>
            <a:r>
              <a:rPr lang="en-US" dirty="0">
                <a:solidFill>
                  <a:srgbClr val="FF00FF"/>
                </a:solidFill>
                <a:latin typeface="Arial Bold" charset="0"/>
                <a:ea typeface="MS PGothic" charset="0"/>
                <a:cs typeface="MS PGothic" charset="0"/>
                <a:sym typeface="Arial Bold" charset="0"/>
              </a:rPr>
              <a:t>&lt;&gt;</a:t>
            </a:r>
            <a:r>
              <a:rPr lang="en-US" dirty="0">
                <a:latin typeface="Arial Bold" charset="0"/>
                <a:ea typeface="MS PGothic" charset="0"/>
                <a:cs typeface="MS PGothic" charset="0"/>
                <a:sym typeface="Arial Bold" charset="0"/>
              </a:rPr>
              <a:t> Indicates Arguments</a:t>
            </a:r>
          </a:p>
        </p:txBody>
      </p:sp>
      <p:sp>
        <p:nvSpPr>
          <p:cNvPr id="16" name="Rectangle 15"/>
          <p:cNvSpPr/>
          <p:nvPr/>
        </p:nvSpPr>
        <p:spPr>
          <a:xfrm>
            <a:off x="7909019" y="3273378"/>
            <a:ext cx="3849920" cy="369332"/>
          </a:xfrm>
          <a:prstGeom prst="rect">
            <a:avLst/>
          </a:prstGeom>
        </p:spPr>
        <p:txBody>
          <a:bodyPr wrap="none">
            <a:spAutoFit/>
          </a:bodyPr>
          <a:lstStyle/>
          <a:p>
            <a:r>
              <a:rPr lang="en-US" dirty="0">
                <a:solidFill>
                  <a:srgbClr val="FF00FF"/>
                </a:solidFill>
                <a:latin typeface="Arial Bold" charset="0"/>
                <a:ea typeface="MS PGothic" charset="0"/>
                <a:cs typeface="MS PGothic" charset="0"/>
                <a:sym typeface="Arial Bold" charset="0"/>
              </a:rPr>
              <a:t>[]</a:t>
            </a:r>
            <a:r>
              <a:rPr lang="en-US" dirty="0">
                <a:latin typeface="Arial Bold" charset="0"/>
                <a:ea typeface="MS PGothic" charset="0"/>
                <a:cs typeface="MS PGothic" charset="0"/>
                <a:sym typeface="Arial Bold" charset="0"/>
              </a:rPr>
              <a:t> Argument Accepts Multiple Values</a:t>
            </a:r>
          </a:p>
        </p:txBody>
      </p:sp>
      <p:sp>
        <p:nvSpPr>
          <p:cNvPr id="17" name="Rectangle 16"/>
          <p:cNvSpPr/>
          <p:nvPr/>
        </p:nvSpPr>
        <p:spPr>
          <a:xfrm>
            <a:off x="7909019" y="3683063"/>
            <a:ext cx="2288645" cy="369332"/>
          </a:xfrm>
          <a:prstGeom prst="rect">
            <a:avLst/>
          </a:prstGeom>
        </p:spPr>
        <p:txBody>
          <a:bodyPr wrap="none">
            <a:spAutoFit/>
          </a:bodyPr>
          <a:lstStyle/>
          <a:p>
            <a:r>
              <a:rPr lang="en-US" dirty="0">
                <a:solidFill>
                  <a:srgbClr val="FF00FF"/>
                </a:solidFill>
                <a:latin typeface="Arial Bold" charset="0"/>
                <a:ea typeface="MS PGothic" charset="0"/>
                <a:cs typeface="MS PGothic" charset="0"/>
                <a:sym typeface="Arial Bold" charset="0"/>
              </a:rPr>
              <a:t>[</a:t>
            </a:r>
            <a:r>
              <a:rPr lang="en-US" dirty="0" err="1">
                <a:solidFill>
                  <a:srgbClr val="FF00FF"/>
                </a:solidFill>
                <a:latin typeface="Arial Bold" charset="0"/>
                <a:ea typeface="MS PGothic" charset="0"/>
                <a:cs typeface="MS PGothic" charset="0"/>
                <a:sym typeface="Arial Bold" charset="0"/>
              </a:rPr>
              <a:t>Param</a:t>
            </a:r>
            <a:r>
              <a:rPr lang="en-US" dirty="0">
                <a:solidFill>
                  <a:srgbClr val="FF00FF"/>
                </a:solidFill>
                <a:latin typeface="Arial Bold" charset="0"/>
                <a:ea typeface="MS PGothic" charset="0"/>
                <a:cs typeface="MS PGothic" charset="0"/>
                <a:sym typeface="Arial Bold" charset="0"/>
              </a:rPr>
              <a:t>] </a:t>
            </a:r>
            <a:r>
              <a:rPr lang="en-US" dirty="0">
                <a:latin typeface="Arial Bold" charset="0"/>
                <a:ea typeface="MS PGothic" charset="0"/>
                <a:cs typeface="MS PGothic" charset="0"/>
                <a:sym typeface="Arial Bold" charset="0"/>
              </a:rPr>
              <a:t>is Positional </a:t>
            </a:r>
          </a:p>
        </p:txBody>
      </p:sp>
      <p:sp>
        <p:nvSpPr>
          <p:cNvPr id="18" name="Rectangle 17"/>
          <p:cNvSpPr/>
          <p:nvPr/>
        </p:nvSpPr>
        <p:spPr>
          <a:xfrm>
            <a:off x="7909019" y="4092748"/>
            <a:ext cx="2558137" cy="369332"/>
          </a:xfrm>
          <a:prstGeom prst="rect">
            <a:avLst/>
          </a:prstGeom>
        </p:spPr>
        <p:txBody>
          <a:bodyPr wrap="none">
            <a:spAutoFit/>
          </a:bodyPr>
          <a:lstStyle/>
          <a:p>
            <a:r>
              <a:rPr lang="en-US" dirty="0">
                <a:solidFill>
                  <a:srgbClr val="FF00FF"/>
                </a:solidFill>
                <a:latin typeface="Arial Bold" charset="0"/>
                <a:ea typeface="MS PGothic" charset="0"/>
                <a:cs typeface="MS PGothic" charset="0"/>
                <a:sym typeface="Arial Bold" charset="0"/>
              </a:rPr>
              <a:t>[</a:t>
            </a:r>
            <a:r>
              <a:rPr lang="en-US" dirty="0" err="1">
                <a:solidFill>
                  <a:srgbClr val="FF00FF"/>
                </a:solidFill>
                <a:latin typeface="Arial Bold" charset="0"/>
                <a:ea typeface="MS PGothic" charset="0"/>
                <a:cs typeface="MS PGothic" charset="0"/>
                <a:sym typeface="Arial Bold" charset="0"/>
              </a:rPr>
              <a:t>Param</a:t>
            </a:r>
            <a:r>
              <a:rPr lang="en-US" dirty="0">
                <a:solidFill>
                  <a:srgbClr val="FF00FF"/>
                </a:solidFill>
                <a:latin typeface="Arial Bold" charset="0"/>
                <a:ea typeface="MS PGothic" charset="0"/>
                <a:cs typeface="MS PGothic" charset="0"/>
                <a:sym typeface="Arial Bold" charset="0"/>
              </a:rPr>
              <a:t> </a:t>
            </a:r>
            <a:r>
              <a:rPr lang="en-US" dirty="0" err="1">
                <a:solidFill>
                  <a:srgbClr val="FF00FF"/>
                </a:solidFill>
                <a:latin typeface="Arial Bold" charset="0"/>
                <a:ea typeface="MS PGothic" charset="0"/>
                <a:cs typeface="MS PGothic" charset="0"/>
                <a:sym typeface="Arial Bold" charset="0"/>
              </a:rPr>
              <a:t>Arg</a:t>
            </a:r>
            <a:r>
              <a:rPr lang="en-US" dirty="0">
                <a:solidFill>
                  <a:srgbClr val="FF00FF"/>
                </a:solidFill>
                <a:latin typeface="Arial Bold" charset="0"/>
                <a:ea typeface="MS PGothic" charset="0"/>
                <a:cs typeface="MS PGothic" charset="0"/>
                <a:sym typeface="Arial Bold" charset="0"/>
              </a:rPr>
              <a:t>]</a:t>
            </a:r>
            <a:r>
              <a:rPr lang="en-US" dirty="0">
                <a:latin typeface="Arial Bold" charset="0"/>
                <a:ea typeface="MS PGothic" charset="0"/>
                <a:cs typeface="MS PGothic" charset="0"/>
                <a:sym typeface="Arial Bold" charset="0"/>
              </a:rPr>
              <a:t> is Optional</a:t>
            </a:r>
          </a:p>
        </p:txBody>
      </p:sp>
      <p:pic>
        <p:nvPicPr>
          <p:cNvPr id="20" name="Picture 19" descr="Exampl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1851" y="5335020"/>
            <a:ext cx="3939012" cy="1728303"/>
          </a:xfrm>
          <a:prstGeom prst="rect">
            <a:avLst/>
          </a:prstGeom>
        </p:spPr>
      </p:pic>
      <p:sp>
        <p:nvSpPr>
          <p:cNvPr id="19" name="Content Placeholder 2"/>
          <p:cNvSpPr txBox="1">
            <a:spLocks/>
          </p:cNvSpPr>
          <p:nvPr/>
        </p:nvSpPr>
        <p:spPr>
          <a:xfrm>
            <a:off x="1103311" y="4668359"/>
            <a:ext cx="8946540" cy="1551461"/>
          </a:xfrm>
          <a:prstGeom prst="rect">
            <a:avLst/>
          </a:prstGeom>
        </p:spPr>
        <p:txBody>
          <a:bodyPr vert="horz" lIns="91440" tIns="45720" rIns="91440" bIns="45720" rtlCol="0">
            <a:normAutofit fontScale="40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lvl="0" indent="0">
              <a:buNone/>
            </a:pPr>
            <a:r>
              <a:rPr lang="en-US" b="1" dirty="0"/>
              <a:t>- full </a:t>
            </a:r>
            <a:r>
              <a:rPr lang="en-US" dirty="0"/>
              <a:t>(detailed help)</a:t>
            </a:r>
            <a:endParaRPr lang="en-US" b="1" dirty="0"/>
          </a:p>
          <a:p>
            <a:pPr lvl="0"/>
            <a:r>
              <a:rPr lang="en-US" b="1" dirty="0"/>
              <a:t>required?</a:t>
            </a:r>
            <a:r>
              <a:rPr lang="en-US" dirty="0"/>
              <a:t> - specifies if the option is required or not. </a:t>
            </a:r>
          </a:p>
          <a:p>
            <a:pPr lvl="0"/>
            <a:r>
              <a:rPr lang="en-US" b="1" dirty="0"/>
              <a:t>position?</a:t>
            </a:r>
            <a:r>
              <a:rPr lang="en-US" dirty="0"/>
              <a:t> - specified if the position is a named one or an order one. For ordered one it will give the number of the position for the value it will map to it. </a:t>
            </a:r>
          </a:p>
          <a:p>
            <a:pPr lvl="0"/>
            <a:r>
              <a:rPr lang="en-US" b="1" dirty="0"/>
              <a:t>Default value</a:t>
            </a:r>
            <a:r>
              <a:rPr lang="en-US" dirty="0"/>
              <a:t> - Default value the option has. (Some times on PSv2 it does not display properly) </a:t>
            </a:r>
          </a:p>
          <a:p>
            <a:pPr lvl="0"/>
            <a:r>
              <a:rPr lang="en-US" b="1" dirty="0"/>
              <a:t>Accept pipeline input?</a:t>
            </a:r>
            <a:r>
              <a:rPr lang="en-US" dirty="0"/>
              <a:t> - specified if the option accepts input from the pipeline and if the input is by value type or by property name. </a:t>
            </a:r>
          </a:p>
          <a:p>
            <a:pPr lvl="0"/>
            <a:r>
              <a:rPr lang="en-US" b="1" dirty="0"/>
              <a:t>Accept Wildcard Characters?</a:t>
            </a:r>
            <a:r>
              <a:rPr lang="en-US" dirty="0"/>
              <a:t> - specifies if wildcard characters can be used. </a:t>
            </a:r>
          </a:p>
          <a:p>
            <a:pPr marL="0" lvl="0" indent="0">
              <a:buNone/>
            </a:pPr>
            <a:r>
              <a:rPr lang="en-US" b="1" dirty="0"/>
              <a:t>– </a:t>
            </a:r>
            <a:r>
              <a:rPr lang="en-US" b="1" dirty="0" err="1"/>
              <a:t>ShowWindow</a:t>
            </a:r>
            <a:r>
              <a:rPr lang="en-US" b="1" dirty="0"/>
              <a:t> </a:t>
            </a:r>
            <a:endParaRPr lang="en-US" dirty="0"/>
          </a:p>
        </p:txBody>
      </p:sp>
    </p:spTree>
    <p:extLst>
      <p:ext uri="{BB962C8B-B14F-4D97-AF65-F5344CB8AC3E}">
        <p14:creationId xmlns:p14="http://schemas.microsoft.com/office/powerpoint/2010/main" val="382933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03 | The pipeline : Getting connected</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sp>
        <p:nvSpPr>
          <p:cNvPr id="14" name="Content Placeholder 2"/>
          <p:cNvSpPr txBox="1">
            <a:spLocks/>
          </p:cNvSpPr>
          <p:nvPr/>
        </p:nvSpPr>
        <p:spPr>
          <a:xfrm>
            <a:off x="5096034" y="2095168"/>
            <a:ext cx="5634297" cy="4380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a:t>What’s the pipeline and what does it do?</a:t>
            </a:r>
          </a:p>
          <a:p>
            <a:pPr>
              <a:lnSpc>
                <a:spcPct val="150000"/>
              </a:lnSpc>
            </a:pPr>
            <a:r>
              <a:rPr lang="en-US" dirty="0"/>
              <a:t>Exporting/Importing CSV</a:t>
            </a:r>
          </a:p>
          <a:p>
            <a:pPr>
              <a:lnSpc>
                <a:spcPct val="150000"/>
              </a:lnSpc>
            </a:pPr>
            <a:r>
              <a:rPr lang="en-US" dirty="0"/>
              <a:t>Exporting/Importing XML</a:t>
            </a:r>
          </a:p>
          <a:p>
            <a:pPr>
              <a:lnSpc>
                <a:spcPct val="150000"/>
              </a:lnSpc>
            </a:pPr>
            <a:r>
              <a:rPr lang="en-US" dirty="0"/>
              <a:t>Other files and printers</a:t>
            </a:r>
          </a:p>
          <a:p>
            <a:pPr>
              <a:lnSpc>
                <a:spcPct val="150000"/>
              </a:lnSpc>
            </a:pPr>
            <a:r>
              <a:rPr lang="en-US" dirty="0"/>
              <a:t>Displaying information in a GUI</a:t>
            </a:r>
          </a:p>
          <a:p>
            <a:pPr>
              <a:lnSpc>
                <a:spcPct val="150000"/>
              </a:lnSpc>
            </a:pPr>
            <a:r>
              <a:rPr lang="en-US" dirty="0"/>
              <a:t>Making a webpage of information</a:t>
            </a:r>
          </a:p>
          <a:p>
            <a:pPr>
              <a:lnSpc>
                <a:spcPct val="150000"/>
              </a:lnSpc>
            </a:pPr>
            <a:r>
              <a:rPr lang="en-US" dirty="0"/>
              <a:t>Cmdlets that kill</a:t>
            </a:r>
          </a:p>
        </p:txBody>
      </p:sp>
      <p:pic>
        <p:nvPicPr>
          <p:cNvPr id="12" name="Picture 11"/>
          <p:cNvPicPr>
            <a:picLocks noChangeAspect="1"/>
          </p:cNvPicPr>
          <p:nvPr/>
        </p:nvPicPr>
        <p:blipFill>
          <a:blip r:embed="rId2"/>
          <a:stretch>
            <a:fillRect/>
          </a:stretch>
        </p:blipFill>
        <p:spPr>
          <a:xfrm>
            <a:off x="1092718" y="2229865"/>
            <a:ext cx="3800375" cy="3724368"/>
          </a:xfrm>
          <a:prstGeom prst="rect">
            <a:avLst/>
          </a:prstGeom>
        </p:spPr>
      </p:pic>
    </p:spTree>
    <p:extLst>
      <p:ext uri="{BB962C8B-B14F-4D97-AF65-F5344CB8AC3E}">
        <p14:creationId xmlns:p14="http://schemas.microsoft.com/office/powerpoint/2010/main" val="203530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400" dirty="0">
                <a:solidFill>
                  <a:srgbClr val="7030A0"/>
                </a:solidFill>
              </a:rPr>
              <a:t>What’s the pipeline and what does it do?</a:t>
            </a:r>
            <a:r>
              <a:rPr lang="en-US" sz="3600" dirty="0">
                <a:solidFill>
                  <a:srgbClr val="7030A0"/>
                </a:solidFill>
              </a:rPr>
              <a:t/>
            </a:r>
            <a:br>
              <a:rPr lang="en-US" sz="3600" dirty="0">
                <a:solidFill>
                  <a:srgbClr val="7030A0"/>
                </a:solidFill>
              </a:rPr>
            </a:br>
            <a:r>
              <a:rPr lang="en-US" dirty="0"/>
              <a:t/>
            </a:r>
            <a:br>
              <a:rPr lang="en-US" dirty="0"/>
            </a:br>
            <a:r>
              <a:rPr lang="en-US" dirty="0"/>
              <a:t> </a:t>
            </a:r>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sp>
        <p:nvSpPr>
          <p:cNvPr id="14" name="Content Placeholder 2"/>
          <p:cNvSpPr txBox="1">
            <a:spLocks/>
          </p:cNvSpPr>
          <p:nvPr/>
        </p:nvSpPr>
        <p:spPr>
          <a:xfrm>
            <a:off x="1103312" y="2095168"/>
            <a:ext cx="8946540" cy="54131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2800" dirty="0">
                <a:latin typeface="Arial Bold" charset="0"/>
                <a:ea typeface="MS PGothic" charset="0"/>
                <a:cs typeface="ヒラギノ角ゴ ProN W3" charset="0"/>
                <a:sym typeface="Arial Bold" charset="0"/>
              </a:rPr>
              <a:t>Pipe character located above the Enter key  |</a:t>
            </a:r>
          </a:p>
          <a:p>
            <a:pPr marL="0" indent="0" algn="ctr">
              <a:buNone/>
            </a:pPr>
            <a:endParaRPr lang="en-US" dirty="0">
              <a:latin typeface="Arial Bold" charset="0"/>
              <a:ea typeface="MS PGothic" charset="0"/>
              <a:cs typeface="ヒラギノ角ゴ ProN W3" charset="0"/>
              <a:sym typeface="Arial Bold" charset="0"/>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58" y="3661184"/>
            <a:ext cx="11335253" cy="3921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Down Arrow 14"/>
          <p:cNvSpPr/>
          <p:nvPr/>
        </p:nvSpPr>
        <p:spPr>
          <a:xfrm>
            <a:off x="3421237" y="3005814"/>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923214" y="2444347"/>
            <a:ext cx="184731" cy="738664"/>
          </a:xfrm>
          <a:prstGeom prst="rect">
            <a:avLst/>
          </a:prstGeom>
          <a:noFill/>
        </p:spPr>
        <p:txBody>
          <a:bodyPr wrap="none" rtlCol="0">
            <a:spAutoFit/>
          </a:bodyPr>
          <a:lstStyle/>
          <a:p>
            <a:endParaRPr lang="en-US" sz="2400" dirty="0">
              <a:latin typeface="Arial Bold" charset="0"/>
              <a:ea typeface="MS PGothic" charset="0"/>
              <a:cs typeface="ヒラギノ角ゴ ProN W3" charset="0"/>
              <a:sym typeface="Arial Bold" charset="0"/>
            </a:endParaRPr>
          </a:p>
          <a:p>
            <a:endParaRPr lang="en-US" dirty="0"/>
          </a:p>
        </p:txBody>
      </p:sp>
      <p:sp>
        <p:nvSpPr>
          <p:cNvPr id="3" name="Rectangle 2"/>
          <p:cNvSpPr/>
          <p:nvPr/>
        </p:nvSpPr>
        <p:spPr>
          <a:xfrm>
            <a:off x="2738227" y="2611761"/>
            <a:ext cx="6571030" cy="369332"/>
          </a:xfrm>
          <a:prstGeom prst="rect">
            <a:avLst/>
          </a:prstGeom>
        </p:spPr>
        <p:txBody>
          <a:bodyPr wrap="none">
            <a:spAutoFit/>
          </a:bodyPr>
          <a:lstStyle/>
          <a:p>
            <a:r>
              <a:rPr lang="en-US" spc="300" dirty="0">
                <a:latin typeface="Arial Bold" charset="0"/>
                <a:ea typeface="MS PGothic" charset="0"/>
                <a:cs typeface="ヒラギノ角ゴ ProN W3" charset="0"/>
                <a:sym typeface="Arial Bold" charset="0"/>
              </a:rPr>
              <a:t>Connects cmdlets to produce better results</a:t>
            </a:r>
          </a:p>
        </p:txBody>
      </p:sp>
      <p:sp>
        <p:nvSpPr>
          <p:cNvPr id="13" name="Down Arrow 14"/>
          <p:cNvSpPr/>
          <p:nvPr/>
        </p:nvSpPr>
        <p:spPr>
          <a:xfrm>
            <a:off x="8251960" y="3018267"/>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103311" y="4244206"/>
            <a:ext cx="8946541" cy="369332"/>
          </a:xfrm>
          <a:prstGeom prst="rect">
            <a:avLst/>
          </a:prstGeom>
        </p:spPr>
        <p:txBody>
          <a:bodyPr wrap="square">
            <a:spAutoFit/>
          </a:bodyPr>
          <a:lstStyle/>
          <a:p>
            <a:pPr algn="ctr"/>
            <a:r>
              <a:rPr lang="en-US" dirty="0">
                <a:latin typeface="Arial Bold" charset="0"/>
                <a:ea typeface="MS PGothic" charset="0"/>
                <a:cs typeface="ヒラギノ角ゴ ProN W3" charset="0"/>
                <a:sym typeface="Arial Bold" charset="0"/>
              </a:rPr>
              <a:t>Can be broken into several lines to increase readability</a:t>
            </a:r>
          </a:p>
        </p:txBody>
      </p:sp>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9112" y="4804406"/>
            <a:ext cx="6473265" cy="10614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51861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Exporting/Importing CSV</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195" y="1983392"/>
            <a:ext cx="7459579" cy="190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935" y="2800419"/>
            <a:ext cx="7045494" cy="210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4651" y="5225378"/>
            <a:ext cx="5427907" cy="15333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 name="Content Placeholder 2"/>
          <p:cNvSpPr txBox="1">
            <a:spLocks/>
          </p:cNvSpPr>
          <p:nvPr/>
        </p:nvSpPr>
        <p:spPr>
          <a:xfrm>
            <a:off x="978195" y="4771861"/>
            <a:ext cx="9627020" cy="1566273"/>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a:t>get-service | export-csv –path service.csv</a:t>
            </a:r>
          </a:p>
          <a:p>
            <a:pPr>
              <a:lnSpc>
                <a:spcPct val="150000"/>
              </a:lnSpc>
            </a:pPr>
            <a:r>
              <a:rPr lang="en-US" dirty="0"/>
              <a:t>notepad service.csv</a:t>
            </a:r>
          </a:p>
          <a:p>
            <a:pPr>
              <a:lnSpc>
                <a:spcPct val="150000"/>
              </a:lnSpc>
            </a:pPr>
            <a:r>
              <a:rPr lang="en-US" dirty="0"/>
              <a:t>import-csv service.csv</a:t>
            </a:r>
          </a:p>
        </p:txBody>
      </p:sp>
    </p:spTree>
    <p:extLst>
      <p:ext uri="{BB962C8B-B14F-4D97-AF65-F5344CB8AC3E}">
        <p14:creationId xmlns:p14="http://schemas.microsoft.com/office/powerpoint/2010/main" val="242201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Exporting/Importing XML</a:t>
            </a:r>
            <a:r>
              <a:rPr lang="en-US" sz="3600" dirty="0">
                <a:solidFill>
                  <a:srgbClr val="7030A0"/>
                </a:solidFill>
              </a:rPr>
              <a:t/>
            </a:r>
            <a:br>
              <a:rPr lang="en-US" sz="3600" dirty="0">
                <a:solidFill>
                  <a:srgbClr val="7030A0"/>
                </a:solidFill>
              </a:rPr>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sp>
        <p:nvSpPr>
          <p:cNvPr id="14" name="Content Placeholder 2"/>
          <p:cNvSpPr txBox="1">
            <a:spLocks/>
          </p:cNvSpPr>
          <p:nvPr/>
        </p:nvSpPr>
        <p:spPr>
          <a:xfrm>
            <a:off x="1103312" y="2095168"/>
            <a:ext cx="9627020" cy="43800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pPr>
            <a:endParaRPr lang="en-US" dirty="0"/>
          </a:p>
        </p:txBody>
      </p:sp>
      <p:sp>
        <p:nvSpPr>
          <p:cNvPr id="3" name="TextBox 2"/>
          <p:cNvSpPr txBox="1"/>
          <p:nvPr/>
        </p:nvSpPr>
        <p:spPr>
          <a:xfrm>
            <a:off x="1103310" y="3812566"/>
            <a:ext cx="9627022" cy="646331"/>
          </a:xfrm>
          <a:prstGeom prst="rect">
            <a:avLst/>
          </a:prstGeom>
          <a:noFill/>
        </p:spPr>
        <p:txBody>
          <a:bodyPr wrap="square" rtlCol="0">
            <a:spAutoFit/>
          </a:bodyPr>
          <a:lstStyle/>
          <a:p>
            <a:r>
              <a:rPr lang="en-US" dirty="0"/>
              <a:t>Compare-Object -</a:t>
            </a:r>
            <a:r>
              <a:rPr lang="en-US" dirty="0" err="1"/>
              <a:t>ReferenceObject</a:t>
            </a:r>
            <a:r>
              <a:rPr lang="en-US" dirty="0"/>
              <a:t> (Import-</a:t>
            </a:r>
            <a:r>
              <a:rPr lang="en-US" dirty="0" err="1"/>
              <a:t>Clixml</a:t>
            </a:r>
            <a:r>
              <a:rPr lang="en-US" dirty="0"/>
              <a:t> c:\ref.xml) -</a:t>
            </a:r>
            <a:r>
              <a:rPr lang="en-US" dirty="0" err="1"/>
              <a:t>DifferenceObject</a:t>
            </a:r>
            <a:r>
              <a:rPr lang="en-US" dirty="0"/>
              <a:t> (Get-Process) -Property name</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0" y="2438985"/>
            <a:ext cx="10012144" cy="1161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TextBox 4"/>
          <p:cNvSpPr txBox="1"/>
          <p:nvPr/>
        </p:nvSpPr>
        <p:spPr>
          <a:xfrm>
            <a:off x="1103310" y="2033850"/>
            <a:ext cx="4637808" cy="369332"/>
          </a:xfrm>
          <a:prstGeom prst="rect">
            <a:avLst/>
          </a:prstGeom>
          <a:noFill/>
        </p:spPr>
        <p:txBody>
          <a:bodyPr wrap="none" rtlCol="0">
            <a:spAutoFit/>
          </a:bodyPr>
          <a:lstStyle/>
          <a:p>
            <a:r>
              <a:rPr lang="en-US" dirty="0"/>
              <a:t>get-process |export-</a:t>
            </a:r>
            <a:r>
              <a:rPr lang="en-US" dirty="0" err="1"/>
              <a:t>clixml</a:t>
            </a:r>
            <a:r>
              <a:rPr lang="en-US" dirty="0"/>
              <a:t> –path ref.xml</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1" y="4472402"/>
            <a:ext cx="9040150" cy="21779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TextBox 8"/>
          <p:cNvSpPr txBox="1"/>
          <p:nvPr/>
        </p:nvSpPr>
        <p:spPr>
          <a:xfrm>
            <a:off x="1103310" y="3503818"/>
            <a:ext cx="4124847" cy="369332"/>
          </a:xfrm>
          <a:prstGeom prst="rect">
            <a:avLst/>
          </a:prstGeom>
          <a:noFill/>
        </p:spPr>
        <p:txBody>
          <a:bodyPr wrap="none" rtlCol="0">
            <a:spAutoFit/>
          </a:bodyPr>
          <a:lstStyle/>
          <a:p>
            <a:r>
              <a:rPr lang="en-US" dirty="0"/>
              <a:t>Run: notepad good.xml   and  </a:t>
            </a:r>
            <a:r>
              <a:rPr lang="en-US" dirty="0" err="1"/>
              <a:t>calc</a:t>
            </a:r>
            <a:endParaRPr lang="en-US" dirty="0"/>
          </a:p>
        </p:txBody>
      </p:sp>
    </p:spTree>
    <p:extLst>
      <p:ext uri="{BB962C8B-B14F-4D97-AF65-F5344CB8AC3E}">
        <p14:creationId xmlns:p14="http://schemas.microsoft.com/office/powerpoint/2010/main" val="210734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Other files and printers</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2" y="2144873"/>
            <a:ext cx="6350112" cy="1591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1" y="3768948"/>
            <a:ext cx="6866906" cy="17167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2148" y="5048029"/>
            <a:ext cx="6253223" cy="15633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059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Segoe UI Light" panose="020B0502040204020203" pitchFamily="34" charset="0"/>
                <a:cs typeface="Segoe UI Light" panose="020B0502040204020203" pitchFamily="34" charset="0"/>
              </a:rPr>
              <a:t>Let’s start</a:t>
            </a:r>
          </a:p>
        </p:txBody>
      </p:sp>
      <p:graphicFrame>
        <p:nvGraphicFramePr>
          <p:cNvPr id="6" name="Table 5"/>
          <p:cNvGraphicFramePr>
            <a:graphicFrameLocks noGrp="1"/>
          </p:cNvGraphicFramePr>
          <p:nvPr>
            <p:extLst>
              <p:ext uri="{D42A27DB-BD31-4B8C-83A1-F6EECF244321}">
                <p14:modId xmlns:p14="http://schemas.microsoft.com/office/powerpoint/2010/main" val="1829505187"/>
              </p:ext>
            </p:extLst>
          </p:nvPr>
        </p:nvGraphicFramePr>
        <p:xfrm>
          <a:off x="337769" y="1853248"/>
          <a:ext cx="11525250" cy="3838160"/>
        </p:xfrm>
        <a:graphic>
          <a:graphicData uri="http://schemas.openxmlformats.org/drawingml/2006/table">
            <a:tbl>
              <a:tblPr firstRow="1" bandRow="1">
                <a:tableStyleId>{5C22544A-7EE6-4342-B048-85BDC9FD1C3A}</a:tableStyleId>
              </a:tblPr>
              <a:tblGrid>
                <a:gridCol w="5762625">
                  <a:extLst>
                    <a:ext uri="{9D8B030D-6E8A-4147-A177-3AD203B41FA5}">
                      <a16:colId xmlns:a16="http://schemas.microsoft.com/office/drawing/2014/main" xmlns="" val="947905303"/>
                    </a:ext>
                  </a:extLst>
                </a:gridCol>
                <a:gridCol w="5762625">
                  <a:extLst>
                    <a:ext uri="{9D8B030D-6E8A-4147-A177-3AD203B41FA5}">
                      <a16:colId xmlns:a16="http://schemas.microsoft.com/office/drawing/2014/main" xmlns="" val="3528821848"/>
                    </a:ext>
                  </a:extLst>
                </a:gridCol>
              </a:tblGrid>
              <a:tr h="767632">
                <a:tc>
                  <a:txBody>
                    <a:bodyPr/>
                    <a:lstStyle/>
                    <a:p>
                      <a:r>
                        <a:rPr lang="en-US" sz="2400" dirty="0">
                          <a:latin typeface="Segoe UI Light" panose="020B0502040204020203" pitchFamily="34" charset="0"/>
                          <a:cs typeface="Segoe UI Light" panose="020B0502040204020203" pitchFamily="34" charset="0"/>
                        </a:rPr>
                        <a:t>01 |  Don’t fear the shell</a:t>
                      </a:r>
                    </a:p>
                  </a:txBody>
                  <a:tcPr anchor="ctr"/>
                </a:tc>
                <a:tc>
                  <a:txBody>
                    <a:bodyPr/>
                    <a:lstStyle/>
                    <a:p>
                      <a:r>
                        <a:rPr lang="en-US" sz="2400" dirty="0">
                          <a:latin typeface="Segoe UI Light" panose="020B0502040204020203" pitchFamily="34" charset="0"/>
                          <a:cs typeface="Segoe UI Light" panose="020B0502040204020203" pitchFamily="34" charset="0"/>
                        </a:rPr>
                        <a:t>06 |  The pipeline</a:t>
                      </a:r>
                      <a:r>
                        <a:rPr lang="en-US" sz="2400" baseline="0" dirty="0">
                          <a:latin typeface="Segoe UI Light" panose="020B0502040204020203" pitchFamily="34" charset="0"/>
                          <a:cs typeface="Segoe UI Light" panose="020B0502040204020203" pitchFamily="34" charset="0"/>
                        </a:rPr>
                        <a:t> : Deeper</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3338195224"/>
                  </a:ext>
                </a:extLst>
              </a:tr>
              <a:tr h="767632">
                <a:tc>
                  <a:txBody>
                    <a:bodyPr/>
                    <a:lstStyle/>
                    <a:p>
                      <a:r>
                        <a:rPr lang="en-US" sz="2400" dirty="0">
                          <a:latin typeface="Segoe UI Light" panose="020B0502040204020203" pitchFamily="34" charset="0"/>
                          <a:cs typeface="Segoe UI Light" panose="020B0502040204020203" pitchFamily="34" charset="0"/>
                        </a:rPr>
                        <a:t>02 |  The Help system</a:t>
                      </a:r>
                    </a:p>
                  </a:txBody>
                  <a:tcPr anchor="ctr"/>
                </a:tc>
                <a:tc>
                  <a:txBody>
                    <a:bodyPr/>
                    <a:lstStyle/>
                    <a:p>
                      <a:r>
                        <a:rPr lang="en-US" sz="2400" dirty="0">
                          <a:latin typeface="Segoe UI Light" panose="020B0502040204020203" pitchFamily="34" charset="0"/>
                          <a:cs typeface="Segoe UI Light" panose="020B0502040204020203" pitchFamily="34" charset="0"/>
                        </a:rPr>
                        <a:t>07 |  The Power in the</a:t>
                      </a:r>
                      <a:r>
                        <a:rPr lang="en-US" sz="2400" baseline="0" dirty="0">
                          <a:latin typeface="Segoe UI Light" panose="020B0502040204020203" pitchFamily="34" charset="0"/>
                          <a:cs typeface="Segoe UI Light" panose="020B0502040204020203" pitchFamily="34" charset="0"/>
                        </a:rPr>
                        <a:t> Shell</a:t>
                      </a:r>
                      <a:r>
                        <a:rPr lang="en-US" sz="2400" dirty="0">
                          <a:latin typeface="Segoe UI Light" panose="020B0502040204020203" pitchFamily="34" charset="0"/>
                          <a:cs typeface="Segoe UI Light" panose="020B0502040204020203" pitchFamily="34" charset="0"/>
                        </a:rPr>
                        <a:t> - Remoting</a:t>
                      </a:r>
                    </a:p>
                  </a:txBody>
                  <a:tcPr anchor="ctr"/>
                </a:tc>
                <a:extLst>
                  <a:ext uri="{0D108BD9-81ED-4DB2-BD59-A6C34878D82A}">
                    <a16:rowId xmlns:a16="http://schemas.microsoft.com/office/drawing/2014/main" xmlns="" val="2452655994"/>
                  </a:ext>
                </a:extLst>
              </a:tr>
              <a:tr h="767632">
                <a:tc>
                  <a:txBody>
                    <a:bodyPr/>
                    <a:lstStyle/>
                    <a:p>
                      <a:pPr marL="0" marR="0" indent="0" algn="l" defTabSz="914088" rtl="0" eaLnBrk="1" fontAlgn="auto" latinLnBrk="0" hangingPunct="1">
                        <a:lnSpc>
                          <a:spcPct val="100000"/>
                        </a:lnSpc>
                        <a:spcBef>
                          <a:spcPts val="0"/>
                        </a:spcBef>
                        <a:spcAft>
                          <a:spcPts val="0"/>
                        </a:spcAft>
                        <a:buClrTx/>
                        <a:buSzTx/>
                        <a:buFontTx/>
                        <a:buNone/>
                        <a:tabLst/>
                        <a:defRPr/>
                      </a:pPr>
                      <a:r>
                        <a:rPr lang="en-US" sz="2400" dirty="0">
                          <a:latin typeface="Segoe UI Light" panose="020B0502040204020203" pitchFamily="34" charset="0"/>
                          <a:cs typeface="Segoe UI Light" panose="020B0502040204020203" pitchFamily="34" charset="0"/>
                        </a:rPr>
                        <a:t>03</a:t>
                      </a:r>
                      <a:r>
                        <a:rPr lang="en-US" sz="2400" baseline="0" dirty="0">
                          <a:latin typeface="Segoe UI Light" panose="020B0502040204020203" pitchFamily="34" charset="0"/>
                          <a:cs typeface="Segoe UI Light" panose="020B0502040204020203" pitchFamily="34" charset="0"/>
                        </a:rPr>
                        <a:t> |  The pipeline : Getting connected</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a:latin typeface="Segoe UI Light" panose="020B0502040204020203" pitchFamily="34" charset="0"/>
                          <a:cs typeface="Segoe UI Light" panose="020B0502040204020203" pitchFamily="34" charset="0"/>
                        </a:rPr>
                        <a:t>08 |  Getting prepared for automation</a:t>
                      </a:r>
                    </a:p>
                  </a:txBody>
                  <a:tcPr anchor="ctr"/>
                </a:tc>
                <a:extLst>
                  <a:ext uri="{0D108BD9-81ED-4DB2-BD59-A6C34878D82A}">
                    <a16:rowId xmlns:a16="http://schemas.microsoft.com/office/drawing/2014/main" xmlns="" val="1125536927"/>
                  </a:ext>
                </a:extLst>
              </a:tr>
              <a:tr h="767632">
                <a:tc>
                  <a:txBody>
                    <a:bodyPr/>
                    <a:lstStyle/>
                    <a:p>
                      <a:r>
                        <a:rPr lang="en-US" sz="2400" dirty="0">
                          <a:latin typeface="Segoe UI Light" panose="020B0502040204020203" pitchFamily="34" charset="0"/>
                          <a:cs typeface="Segoe UI Light" panose="020B0502040204020203" pitchFamily="34" charset="0"/>
                        </a:rPr>
                        <a:t>04 |  Extending the shell</a:t>
                      </a:r>
                    </a:p>
                  </a:txBody>
                  <a:tcPr anchor="ctr"/>
                </a:tc>
                <a:tc>
                  <a:txBody>
                    <a:bodyPr/>
                    <a:lstStyle/>
                    <a:p>
                      <a:r>
                        <a:rPr lang="en-US" sz="2400" dirty="0">
                          <a:latin typeface="Segoe UI Light" panose="020B0502040204020203" pitchFamily="34" charset="0"/>
                          <a:cs typeface="Segoe UI Light" panose="020B0502040204020203" pitchFamily="34" charset="0"/>
                        </a:rPr>
                        <a:t>09 |  Automation</a:t>
                      </a:r>
                      <a:r>
                        <a:rPr lang="en-US" sz="2400" baseline="0" dirty="0">
                          <a:latin typeface="Segoe UI Light" panose="020B0502040204020203" pitchFamily="34" charset="0"/>
                          <a:cs typeface="Segoe UI Light" panose="020B0502040204020203" pitchFamily="34" charset="0"/>
                        </a:rPr>
                        <a:t> in scale - Remoting</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1397066657"/>
                  </a:ext>
                </a:extLst>
              </a:tr>
              <a:tr h="767632">
                <a:tc>
                  <a:txBody>
                    <a:bodyPr/>
                    <a:lstStyle/>
                    <a:p>
                      <a:r>
                        <a:rPr lang="en-US" sz="2400" dirty="0">
                          <a:latin typeface="Segoe UI Light" panose="020B0502040204020203" pitchFamily="34" charset="0"/>
                          <a:cs typeface="Segoe UI Light" panose="020B0502040204020203" pitchFamily="34" charset="0"/>
                        </a:rPr>
                        <a:t>05</a:t>
                      </a:r>
                      <a:r>
                        <a:rPr lang="en-US" sz="2400" baseline="0" dirty="0">
                          <a:latin typeface="Segoe UI Light" panose="020B0502040204020203" pitchFamily="34" charset="0"/>
                          <a:cs typeface="Segoe UI Light" panose="020B0502040204020203" pitchFamily="34" charset="0"/>
                        </a:rPr>
                        <a:t> |  Objects for the Admin</a:t>
                      </a:r>
                      <a:endParaRPr lang="en-US" sz="2400" dirty="0">
                        <a:latin typeface="Segoe UI Light" panose="020B0502040204020203" pitchFamily="34" charset="0"/>
                        <a:cs typeface="Segoe UI Light" panose="020B0502040204020203" pitchFamily="34" charset="0"/>
                      </a:endParaRPr>
                    </a:p>
                  </a:txBody>
                  <a:tcPr anchor="ctr"/>
                </a:tc>
                <a:tc>
                  <a:txBody>
                    <a:bodyPr/>
                    <a:lstStyle/>
                    <a:p>
                      <a:r>
                        <a:rPr lang="en-US" sz="2400" dirty="0">
                          <a:latin typeface="Segoe UI Light" panose="020B0502040204020203" pitchFamily="34" charset="0"/>
                          <a:cs typeface="Segoe UI Light" panose="020B0502040204020203" pitchFamily="34" charset="0"/>
                        </a:rPr>
                        <a:t>10 |  Introducing scripting and </a:t>
                      </a:r>
                      <a:r>
                        <a:rPr lang="en-US" sz="2400" dirty="0" err="1">
                          <a:latin typeface="Segoe UI Light" panose="020B0502040204020203" pitchFamily="34" charset="0"/>
                          <a:cs typeface="Segoe UI Light" panose="020B0502040204020203" pitchFamily="34" charset="0"/>
                        </a:rPr>
                        <a:t>toolmaking</a:t>
                      </a:r>
                      <a:endParaRPr lang="en-US" sz="2400" dirty="0">
                        <a:latin typeface="Segoe UI Light" panose="020B0502040204020203" pitchFamily="34" charset="0"/>
                        <a:cs typeface="Segoe UI Light" panose="020B0502040204020203" pitchFamily="34" charset="0"/>
                      </a:endParaRPr>
                    </a:p>
                  </a:txBody>
                  <a:tcPr anchor="ctr"/>
                </a:tc>
                <a:extLst>
                  <a:ext uri="{0D108BD9-81ED-4DB2-BD59-A6C34878D82A}">
                    <a16:rowId xmlns:a16="http://schemas.microsoft.com/office/drawing/2014/main" xmlns="" val="3852983441"/>
                  </a:ext>
                </a:extLst>
              </a:tr>
            </a:tbl>
          </a:graphicData>
        </a:graphic>
      </p:graphicFrame>
    </p:spTree>
    <p:extLst>
      <p:ext uri="{BB962C8B-B14F-4D97-AF65-F5344CB8AC3E}">
        <p14:creationId xmlns:p14="http://schemas.microsoft.com/office/powerpoint/2010/main" val="367870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Displaying information in a GUI</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06" y="2089181"/>
            <a:ext cx="6992827" cy="1751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806" y="3259081"/>
            <a:ext cx="4979840" cy="3216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909" y="3259081"/>
            <a:ext cx="5310176" cy="3216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1738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Making a webpage of information</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130282"/>
            <a:ext cx="8933589" cy="19658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0834" y="4172712"/>
            <a:ext cx="7003242" cy="2334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7552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Cmdlets that kill</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03</a:t>
            </a:r>
          </a:p>
        </p:txBody>
      </p:sp>
      <p:sp>
        <p:nvSpPr>
          <p:cNvPr id="14" name="Content Placeholder 2"/>
          <p:cNvSpPr txBox="1">
            <a:spLocks/>
          </p:cNvSpPr>
          <p:nvPr/>
        </p:nvSpPr>
        <p:spPr>
          <a:xfrm>
            <a:off x="1103310" y="2240512"/>
            <a:ext cx="3096548" cy="8925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Stop-Process / kill</a:t>
            </a:r>
          </a:p>
          <a:p>
            <a:r>
              <a:rPr lang="en-US" dirty="0"/>
              <a:t>Stop-service</a:t>
            </a:r>
          </a:p>
        </p:txBody>
      </p:sp>
      <p:pic>
        <p:nvPicPr>
          <p:cNvPr id="3" name="Picture 2"/>
          <p:cNvPicPr>
            <a:picLocks noChangeAspect="1"/>
          </p:cNvPicPr>
          <p:nvPr/>
        </p:nvPicPr>
        <p:blipFill>
          <a:blip r:embed="rId2"/>
          <a:stretch>
            <a:fillRect/>
          </a:stretch>
        </p:blipFill>
        <p:spPr>
          <a:xfrm>
            <a:off x="4476307" y="2095169"/>
            <a:ext cx="1637414" cy="1102106"/>
          </a:xfrm>
          <a:prstGeom prst="rect">
            <a:avLst/>
          </a:prstGeom>
        </p:spPr>
      </p:pic>
      <p:sp>
        <p:nvSpPr>
          <p:cNvPr id="6" name="Content Placeholder 2"/>
          <p:cNvSpPr txBox="1">
            <a:spLocks/>
          </p:cNvSpPr>
          <p:nvPr/>
        </p:nvSpPr>
        <p:spPr>
          <a:xfrm>
            <a:off x="7284373" y="2216418"/>
            <a:ext cx="2306194" cy="9620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-Confirm</a:t>
            </a:r>
          </a:p>
          <a:p>
            <a:r>
              <a:rPr lang="en-US" dirty="0"/>
              <a:t>-</a:t>
            </a:r>
            <a:r>
              <a:rPr lang="en-US" dirty="0" err="1"/>
              <a:t>Whatif</a:t>
            </a:r>
            <a:endParaRPr lang="en-US"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1" y="3417213"/>
            <a:ext cx="9401657" cy="507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310" y="4196197"/>
            <a:ext cx="9407997" cy="16836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8978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04 |  Extending the shell</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sp>
        <p:nvSpPr>
          <p:cNvPr id="14" name="Content Placeholder 2"/>
          <p:cNvSpPr txBox="1">
            <a:spLocks/>
          </p:cNvSpPr>
          <p:nvPr/>
        </p:nvSpPr>
        <p:spPr>
          <a:xfrm>
            <a:off x="4976036" y="2105801"/>
            <a:ext cx="5073816"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200000"/>
              </a:lnSpc>
            </a:pPr>
            <a:r>
              <a:rPr lang="en-GB" dirty="0"/>
              <a:t>Like the MMC – One Shell does it all</a:t>
            </a:r>
          </a:p>
          <a:p>
            <a:pPr>
              <a:lnSpc>
                <a:spcPct val="200000"/>
              </a:lnSpc>
            </a:pPr>
            <a:r>
              <a:rPr lang="en-GB" dirty="0"/>
              <a:t>Finding and adding Snap-ins</a:t>
            </a:r>
          </a:p>
          <a:p>
            <a:pPr>
              <a:lnSpc>
                <a:spcPct val="200000"/>
              </a:lnSpc>
            </a:pPr>
            <a:r>
              <a:rPr lang="en-GB" dirty="0"/>
              <a:t>Finding and adding Modules</a:t>
            </a:r>
          </a:p>
          <a:p>
            <a:pPr>
              <a:lnSpc>
                <a:spcPct val="200000"/>
              </a:lnSpc>
            </a:pPr>
            <a:r>
              <a:rPr lang="en-GB" dirty="0"/>
              <a:t>Discovering new commands</a:t>
            </a:r>
          </a:p>
          <a:p>
            <a:pPr>
              <a:lnSpc>
                <a:spcPct val="200000"/>
              </a:lnSpc>
            </a:pPr>
            <a:r>
              <a:rPr lang="en-GB" dirty="0"/>
              <a:t>The real world of cmdlets</a:t>
            </a:r>
          </a:p>
        </p:txBody>
      </p:sp>
      <p:pic>
        <p:nvPicPr>
          <p:cNvPr id="3" name="Picture 2"/>
          <p:cNvPicPr>
            <a:picLocks noChangeAspect="1"/>
          </p:cNvPicPr>
          <p:nvPr/>
        </p:nvPicPr>
        <p:blipFill>
          <a:blip r:embed="rId2"/>
          <a:stretch>
            <a:fillRect/>
          </a:stretch>
        </p:blipFill>
        <p:spPr>
          <a:xfrm>
            <a:off x="1103311" y="2626803"/>
            <a:ext cx="3670708" cy="2745689"/>
          </a:xfrm>
          <a:prstGeom prst="rect">
            <a:avLst/>
          </a:prstGeom>
        </p:spPr>
      </p:pic>
    </p:spTree>
    <p:extLst>
      <p:ext uri="{BB962C8B-B14F-4D97-AF65-F5344CB8AC3E}">
        <p14:creationId xmlns:p14="http://schemas.microsoft.com/office/powerpoint/2010/main" val="38111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Like the MMC - One Shell does it all</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089449"/>
            <a:ext cx="6516723" cy="3962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7091" y="3445102"/>
            <a:ext cx="5372761" cy="28804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06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latin typeface="Century Gothic (Headings)"/>
                <a:ea typeface="ヒラギノ角ゴ ProN W6" charset="0"/>
                <a:cs typeface="ヒラギノ角ゴ ProN W6" charset="0"/>
              </a:rPr>
              <a:t>Finding &amp; Adding Snap-ins</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090362"/>
            <a:ext cx="7613306" cy="3817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TextBox 2"/>
          <p:cNvSpPr txBox="1"/>
          <p:nvPr/>
        </p:nvSpPr>
        <p:spPr>
          <a:xfrm>
            <a:off x="934277" y="5934670"/>
            <a:ext cx="10952923" cy="923330"/>
          </a:xfrm>
          <a:prstGeom prst="rect">
            <a:avLst/>
          </a:prstGeom>
          <a:noFill/>
        </p:spPr>
        <p:txBody>
          <a:bodyPr wrap="square" rtlCol="0">
            <a:spAutoFit/>
          </a:bodyPr>
          <a:lstStyle/>
          <a:p>
            <a:r>
              <a:rPr lang="en-US" dirty="0"/>
              <a:t> </a:t>
            </a:r>
            <a:r>
              <a:rPr lang="en-US" dirty="0"/>
              <a:t>Add-</a:t>
            </a:r>
            <a:r>
              <a:rPr lang="en-US" dirty="0" err="1"/>
              <a:t>PSSnapin</a:t>
            </a:r>
            <a:r>
              <a:rPr lang="en-US" dirty="0"/>
              <a:t> Microsoft.Exchange.Management.PowerShell.E2010 -</a:t>
            </a:r>
            <a:r>
              <a:rPr lang="en-US" dirty="0" err="1"/>
              <a:t>ErrorAction</a:t>
            </a:r>
            <a:r>
              <a:rPr lang="en-US" dirty="0"/>
              <a:t> </a:t>
            </a:r>
            <a:r>
              <a:rPr lang="en-US" dirty="0" err="1"/>
              <a:t>SilentlyContinue</a:t>
            </a:r>
            <a:endParaRPr lang="en-US" dirty="0"/>
          </a:p>
          <a:p>
            <a:r>
              <a:rPr lang="en-US" dirty="0"/>
              <a:t> </a:t>
            </a:r>
          </a:p>
          <a:p>
            <a:endParaRPr lang="en-US" dirty="0"/>
          </a:p>
        </p:txBody>
      </p:sp>
    </p:spTree>
    <p:extLst>
      <p:ext uri="{BB962C8B-B14F-4D97-AF65-F5344CB8AC3E}">
        <p14:creationId xmlns:p14="http://schemas.microsoft.com/office/powerpoint/2010/main" val="81227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Finding &amp; Adding Modules</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115762"/>
            <a:ext cx="8183714" cy="40716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Oval Callout 1"/>
          <p:cNvSpPr/>
          <p:nvPr/>
        </p:nvSpPr>
        <p:spPr>
          <a:xfrm>
            <a:off x="8132792" y="2384482"/>
            <a:ext cx="3505601" cy="1947846"/>
          </a:xfrm>
          <a:prstGeom prst="wedgeEllipseCallout">
            <a:avLst>
              <a:gd name="adj1" fmla="val -36833"/>
              <a:gd name="adj2" fmla="val 711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7030A0"/>
                </a:solidFill>
              </a:rPr>
              <a:t>PowerShell V3 dynamically imports modules when you use the cmdlet</a:t>
            </a:r>
          </a:p>
        </p:txBody>
      </p:sp>
    </p:spTree>
    <p:extLst>
      <p:ext uri="{BB962C8B-B14F-4D97-AF65-F5344CB8AC3E}">
        <p14:creationId xmlns:p14="http://schemas.microsoft.com/office/powerpoint/2010/main" val="40770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GB" sz="3600" dirty="0">
                <a:solidFill>
                  <a:srgbClr val="7030A0"/>
                </a:solidFill>
              </a:rPr>
              <a:t>Discovering new commands</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052083"/>
            <a:ext cx="8505535" cy="4361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2276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The real world of cmdlets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04</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154" y="2057551"/>
            <a:ext cx="8227684" cy="234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485" y="3573451"/>
            <a:ext cx="6831841" cy="2060484"/>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792" y="4621563"/>
            <a:ext cx="7474857" cy="2024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3919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05 | Object for the Admin</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sp>
        <p:nvSpPr>
          <p:cNvPr id="14" name="Content Placeholder 2"/>
          <p:cNvSpPr txBox="1">
            <a:spLocks/>
          </p:cNvSpPr>
          <p:nvPr/>
        </p:nvSpPr>
        <p:spPr>
          <a:xfrm>
            <a:off x="5068957" y="2105801"/>
            <a:ext cx="4980895" cy="385906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a:t>Object across the pipeline</a:t>
            </a:r>
          </a:p>
          <a:p>
            <a:pPr>
              <a:lnSpc>
                <a:spcPct val="150000"/>
              </a:lnSpc>
            </a:pPr>
            <a:r>
              <a:rPr lang="en-US" dirty="0"/>
              <a:t>Getting the information you need</a:t>
            </a:r>
          </a:p>
          <a:p>
            <a:pPr>
              <a:lnSpc>
                <a:spcPct val="150000"/>
              </a:lnSpc>
            </a:pPr>
            <a:r>
              <a:rPr lang="en-US" dirty="0"/>
              <a:t>Sorting Objects</a:t>
            </a:r>
          </a:p>
          <a:p>
            <a:pPr>
              <a:lnSpc>
                <a:spcPct val="150000"/>
              </a:lnSpc>
            </a:pPr>
            <a:r>
              <a:rPr lang="en-US" dirty="0"/>
              <a:t>Selecting Objects</a:t>
            </a:r>
          </a:p>
          <a:p>
            <a:pPr>
              <a:lnSpc>
                <a:spcPct val="150000"/>
              </a:lnSpc>
            </a:pPr>
            <a:r>
              <a:rPr lang="en-US" dirty="0"/>
              <a:t>Custom Properties</a:t>
            </a:r>
          </a:p>
          <a:p>
            <a:pPr>
              <a:lnSpc>
                <a:spcPct val="150000"/>
              </a:lnSpc>
            </a:pPr>
            <a:r>
              <a:rPr lang="en-US" dirty="0"/>
              <a:t>Filtering data</a:t>
            </a:r>
          </a:p>
          <a:p>
            <a:pPr>
              <a:lnSpc>
                <a:spcPct val="150000"/>
              </a:lnSpc>
            </a:pPr>
            <a:r>
              <a:rPr lang="en-US" dirty="0"/>
              <a:t>Methods – When no cmdlet exists</a:t>
            </a:r>
            <a:endParaRPr lang="en-GB" dirty="0"/>
          </a:p>
        </p:txBody>
      </p:sp>
      <p:pic>
        <p:nvPicPr>
          <p:cNvPr id="5" name="Picture 4"/>
          <p:cNvPicPr>
            <a:picLocks noChangeAspect="1"/>
          </p:cNvPicPr>
          <p:nvPr/>
        </p:nvPicPr>
        <p:blipFill>
          <a:blip r:embed="rId2"/>
          <a:stretch>
            <a:fillRect/>
          </a:stretch>
        </p:blipFill>
        <p:spPr>
          <a:xfrm>
            <a:off x="1103311" y="2105801"/>
            <a:ext cx="3965646" cy="3965646"/>
          </a:xfrm>
          <a:prstGeom prst="rect">
            <a:avLst/>
          </a:prstGeom>
        </p:spPr>
      </p:pic>
    </p:spTree>
    <p:extLst>
      <p:ext uri="{BB962C8B-B14F-4D97-AF65-F5344CB8AC3E}">
        <p14:creationId xmlns:p14="http://schemas.microsoft.com/office/powerpoint/2010/main" val="21000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01 | Don’t fear the shell</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1103311" y="2042005"/>
            <a:ext cx="4882280" cy="4195762"/>
          </a:xfrm>
        </p:spPr>
      </p:pic>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sp>
        <p:nvSpPr>
          <p:cNvPr id="8" name="TextBox 7"/>
          <p:cNvSpPr txBox="1"/>
          <p:nvPr/>
        </p:nvSpPr>
        <p:spPr>
          <a:xfrm>
            <a:off x="5195638" y="2236231"/>
            <a:ext cx="4854214" cy="646331"/>
          </a:xfrm>
          <a:prstGeom prst="rect">
            <a:avLst/>
          </a:prstGeom>
          <a:noFill/>
        </p:spPr>
        <p:txBody>
          <a:bodyPr wrap="none" rtlCol="0">
            <a:spAutoFit/>
          </a:bodyPr>
          <a:lstStyle/>
          <a:p>
            <a:r>
              <a:rPr lang="en-US" sz="3600" b="1" dirty="0">
                <a:solidFill>
                  <a:srgbClr val="ACD433"/>
                </a:solidFill>
                <a:latin typeface="Verdana" panose="020B0604030504040204" pitchFamily="34" charset="0"/>
                <a:ea typeface="Verdana" panose="020B0604030504040204" pitchFamily="34" charset="0"/>
                <a:cs typeface="Verdana" panose="020B0604030504040204" pitchFamily="34" charset="0"/>
              </a:rPr>
              <a:t>Why PowerShell ?</a:t>
            </a:r>
          </a:p>
        </p:txBody>
      </p:sp>
      <p:pic>
        <p:nvPicPr>
          <p:cNvPr id="9" name="Picture 8"/>
          <p:cNvPicPr>
            <a:picLocks noChangeAspect="1"/>
          </p:cNvPicPr>
          <p:nvPr/>
        </p:nvPicPr>
        <p:blipFill>
          <a:blip r:embed="rId3"/>
          <a:stretch>
            <a:fillRect/>
          </a:stretch>
        </p:blipFill>
        <p:spPr>
          <a:xfrm>
            <a:off x="6295862" y="2998551"/>
            <a:ext cx="3188379" cy="1898857"/>
          </a:xfrm>
          <a:prstGeom prst="rect">
            <a:avLst/>
          </a:prstGeom>
        </p:spPr>
      </p:pic>
      <p:sp>
        <p:nvSpPr>
          <p:cNvPr id="10" name="Content Placeholder 2"/>
          <p:cNvSpPr txBox="1">
            <a:spLocks/>
          </p:cNvSpPr>
          <p:nvPr/>
        </p:nvSpPr>
        <p:spPr>
          <a:xfrm>
            <a:off x="5480541" y="5013398"/>
            <a:ext cx="5754688" cy="14770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Improved management and automation</a:t>
            </a:r>
          </a:p>
          <a:p>
            <a:r>
              <a:rPr lang="en-US" dirty="0"/>
              <a:t>Manage real-time</a:t>
            </a:r>
          </a:p>
          <a:p>
            <a:r>
              <a:rPr lang="en-US" dirty="0"/>
              <a:t>Manage large scale</a:t>
            </a:r>
          </a:p>
        </p:txBody>
      </p:sp>
    </p:spTree>
    <p:extLst>
      <p:ext uri="{BB962C8B-B14F-4D97-AF65-F5344CB8AC3E}">
        <p14:creationId xmlns:p14="http://schemas.microsoft.com/office/powerpoint/2010/main" val="424479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Object across the pipeline</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grpSp>
        <p:nvGrpSpPr>
          <p:cNvPr id="5" name="Group 4"/>
          <p:cNvGrpSpPr/>
          <p:nvPr/>
        </p:nvGrpSpPr>
        <p:grpSpPr>
          <a:xfrm>
            <a:off x="1103311" y="2344922"/>
            <a:ext cx="8738578" cy="2803547"/>
            <a:chOff x="314208" y="1755269"/>
            <a:chExt cx="10591496" cy="3398008"/>
          </a:xfrm>
        </p:grpSpPr>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 r="27371" b="1"/>
            <a:stretch/>
          </p:blipFill>
          <p:spPr bwMode="auto">
            <a:xfrm>
              <a:off x="1847687" y="1755269"/>
              <a:ext cx="8233215" cy="3921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Down Arrow 4"/>
            <p:cNvSpPr/>
            <p:nvPr/>
          </p:nvSpPr>
          <p:spPr>
            <a:xfrm>
              <a:off x="8405118" y="2317644"/>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5"/>
            <p:cNvSpPr/>
            <p:nvPr/>
          </p:nvSpPr>
          <p:spPr>
            <a:xfrm>
              <a:off x="2508976" y="2339104"/>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14208" y="3043029"/>
              <a:ext cx="10591496" cy="2110248"/>
              <a:chOff x="314208" y="3043029"/>
              <a:chExt cx="10591496" cy="2110248"/>
            </a:xfrm>
          </p:grpSpPr>
          <p:pic>
            <p:nvPicPr>
              <p:cNvPr id="10" name="Picture 9" descr="lis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08" y="3071677"/>
                <a:ext cx="5853169" cy="1262448"/>
              </a:xfrm>
              <a:prstGeom prst="rect">
                <a:avLst/>
              </a:prstGeom>
            </p:spPr>
          </p:pic>
          <p:pic>
            <p:nvPicPr>
              <p:cNvPr id="11" name="Picture 10" descr="list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6537" y="3043029"/>
                <a:ext cx="3709167" cy="2110248"/>
              </a:xfrm>
              <a:prstGeom prst="rect">
                <a:avLst/>
              </a:prstGeom>
            </p:spPr>
          </p:pic>
          <p:cxnSp>
            <p:nvCxnSpPr>
              <p:cNvPr id="12" name="Straight Arrow Connector 11"/>
              <p:cNvCxnSpPr/>
              <p:nvPr/>
            </p:nvCxnSpPr>
            <p:spPr>
              <a:xfrm>
                <a:off x="5695056" y="3496107"/>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703443" y="3648507"/>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716535" y="3818730"/>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5991469" y="3980586"/>
                <a:ext cx="1182991" cy="83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16294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Getting the information you need</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sp>
        <p:nvSpPr>
          <p:cNvPr id="14" name="Content Placeholder 2"/>
          <p:cNvSpPr txBox="1">
            <a:spLocks/>
          </p:cNvSpPr>
          <p:nvPr/>
        </p:nvSpPr>
        <p:spPr>
          <a:xfrm>
            <a:off x="1103313" y="2105800"/>
            <a:ext cx="4790592" cy="4086277"/>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70000"/>
              </a:lnSpc>
            </a:pPr>
            <a:r>
              <a:rPr lang="en-US" dirty="0"/>
              <a:t>Get-Member (gm)</a:t>
            </a:r>
          </a:p>
          <a:p>
            <a:pPr>
              <a:lnSpc>
                <a:spcPct val="170000"/>
              </a:lnSpc>
            </a:pPr>
            <a:r>
              <a:rPr lang="en-US" dirty="0" err="1"/>
              <a:t>TypeName</a:t>
            </a:r>
            <a:r>
              <a:rPr lang="en-US" dirty="0"/>
              <a:t> is a unique Windows assigned name</a:t>
            </a:r>
          </a:p>
          <a:p>
            <a:pPr>
              <a:lnSpc>
                <a:spcPct val="170000"/>
              </a:lnSpc>
            </a:pPr>
            <a:r>
              <a:rPr lang="en-US" dirty="0"/>
              <a:t>Displays the properties and methods of an object</a:t>
            </a:r>
          </a:p>
          <a:p>
            <a:pPr>
              <a:lnSpc>
                <a:spcPct val="170000"/>
              </a:lnSpc>
            </a:pPr>
            <a:r>
              <a:rPr lang="en-US" dirty="0"/>
              <a:t>Properties are potential columns of information</a:t>
            </a:r>
          </a:p>
          <a:p>
            <a:pPr>
              <a:lnSpc>
                <a:spcPct val="170000"/>
              </a:lnSpc>
            </a:pPr>
            <a:r>
              <a:rPr lang="en-US" dirty="0"/>
              <a:t>Methods are the potential actions that can be taken</a:t>
            </a:r>
            <a:endParaRPr lang="en-GB"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6735" y="2196548"/>
            <a:ext cx="5089071" cy="3528108"/>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6807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Sorting Objects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sp>
        <p:nvSpPr>
          <p:cNvPr id="14" name="Content Placeholder 2"/>
          <p:cNvSpPr txBox="1">
            <a:spLocks/>
          </p:cNvSpPr>
          <p:nvPr/>
        </p:nvSpPr>
        <p:spPr>
          <a:xfrm>
            <a:off x="1103312" y="2105801"/>
            <a:ext cx="3846376" cy="13629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latin typeface="Arial" charset="0"/>
                <a:ea typeface="ヒラギノ角ゴ ProN W3" charset="0"/>
                <a:cs typeface="ヒラギノ角ゴ ProN W3" charset="0"/>
              </a:rPr>
              <a:t>Sort-Object sorts properties.</a:t>
            </a:r>
          </a:p>
          <a:p>
            <a:r>
              <a:rPr lang="en-US" dirty="0">
                <a:latin typeface="Arial" charset="0"/>
                <a:ea typeface="ヒラギノ角ゴ ProN W3" charset="0"/>
                <a:cs typeface="ヒラギノ角ゴ ProN W3" charset="0"/>
              </a:rPr>
              <a:t>Use Get-Member to see a list of properties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965" y="2105801"/>
            <a:ext cx="6103584" cy="1583586"/>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843" y="3756669"/>
            <a:ext cx="7278914" cy="2782389"/>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7580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Selecting Objects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sp>
        <p:nvSpPr>
          <p:cNvPr id="14" name="Content Placeholder 2"/>
          <p:cNvSpPr txBox="1">
            <a:spLocks/>
          </p:cNvSpPr>
          <p:nvPr/>
        </p:nvSpPr>
        <p:spPr>
          <a:xfrm>
            <a:off x="1103311" y="2105801"/>
            <a:ext cx="8946541" cy="1392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latin typeface="Arial Bold" charset="0"/>
                <a:ea typeface="ヒラギノ角ゴ ProN W6" charset="0"/>
                <a:cs typeface="ヒラギノ角ゴ ProN W6" charset="0"/>
              </a:rPr>
              <a:t>Select-Object selects properties.</a:t>
            </a:r>
          </a:p>
          <a:p>
            <a:r>
              <a:rPr lang="en-US" dirty="0">
                <a:latin typeface="Arial Bold" charset="0"/>
                <a:ea typeface="ヒラギノ角ゴ ProN W6" charset="0"/>
                <a:cs typeface="ヒラギノ角ゴ ProN W6" charset="0"/>
              </a:rPr>
              <a:t>Use Get-Member to list properties to select from.</a:t>
            </a:r>
          </a:p>
          <a:p>
            <a:r>
              <a:rPr lang="en-US" dirty="0">
                <a:latin typeface="Arial Bold" charset="0"/>
                <a:ea typeface="ヒラギノ角ゴ ProN W6" charset="0"/>
                <a:cs typeface="ヒラギノ角ゴ ProN W6" charset="0"/>
              </a:rPr>
              <a:t>-first and -last restrict list of rows displayed.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966" y="3314471"/>
            <a:ext cx="9027886" cy="1985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4150036"/>
            <a:ext cx="6658429" cy="2508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2212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Custom Properties</a:t>
            </a: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pic>
        <p:nvPicPr>
          <p:cNvPr id="5" name="Picture 1" descr="customcolu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261861"/>
            <a:ext cx="9393988" cy="302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92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Filter Object Out of the Pipeline</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172329"/>
            <a:ext cx="8988999" cy="1961447"/>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1" y="4275796"/>
            <a:ext cx="9018878" cy="1976677"/>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831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Comparison Operators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sp>
        <p:nvSpPr>
          <p:cNvPr id="14" name="Content Placeholder 2"/>
          <p:cNvSpPr txBox="1">
            <a:spLocks/>
          </p:cNvSpPr>
          <p:nvPr/>
        </p:nvSpPr>
        <p:spPr>
          <a:xfrm>
            <a:off x="1103312" y="2105800"/>
            <a:ext cx="4830350" cy="1939425"/>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Comparison returns </a:t>
            </a:r>
            <a:r>
              <a:rPr lang="en-US" dirty="0" err="1"/>
              <a:t>boolean</a:t>
            </a:r>
            <a:r>
              <a:rPr lang="en-US" dirty="0"/>
              <a:t> True or False</a:t>
            </a:r>
          </a:p>
          <a:p>
            <a:r>
              <a:rPr lang="en-US" dirty="0"/>
              <a:t>Comparison can be case-sensitive using ‘c’ prefix</a:t>
            </a:r>
          </a:p>
          <a:p>
            <a:r>
              <a:rPr lang="en-US" dirty="0"/>
              <a:t>For complete description, see </a:t>
            </a:r>
            <a:r>
              <a:rPr lang="en-US" dirty="0" err="1"/>
              <a:t>About_Comparison</a:t>
            </a:r>
            <a:endParaRPr lang="en-GB"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3662" y="2133010"/>
            <a:ext cx="5546192" cy="188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256" y="4278491"/>
            <a:ext cx="10195882" cy="2019739"/>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99576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Methods – When no cmdlet exists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05</a:t>
            </a:r>
          </a:p>
        </p:txBody>
      </p:sp>
      <p:grpSp>
        <p:nvGrpSpPr>
          <p:cNvPr id="5" name="Group 4"/>
          <p:cNvGrpSpPr/>
          <p:nvPr/>
        </p:nvGrpSpPr>
        <p:grpSpPr>
          <a:xfrm>
            <a:off x="1103311" y="1956391"/>
            <a:ext cx="9182933" cy="4470740"/>
            <a:chOff x="668748" y="1181035"/>
            <a:chExt cx="11048663" cy="5379076"/>
          </a:xfrm>
        </p:grpSpPr>
        <p:pic>
          <p:nvPicPr>
            <p:cNvPr id="6" name="Picture 3" descr="foreach.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748" y="1181035"/>
              <a:ext cx="9066913" cy="1752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7"/>
            <p:cNvGrpSpPr>
              <a:grpSpLocks/>
            </p:cNvGrpSpPr>
            <p:nvPr/>
          </p:nvGrpSpPr>
          <p:grpSpPr bwMode="auto">
            <a:xfrm>
              <a:off x="1342932" y="2474539"/>
              <a:ext cx="10374479" cy="4085572"/>
              <a:chOff x="3276600" y="4533900"/>
              <a:chExt cx="15240000" cy="647700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533900"/>
                <a:ext cx="14706600"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6286500"/>
                <a:ext cx="14706600"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9258300"/>
                <a:ext cx="14706600" cy="1752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Tree>
    <p:extLst>
      <p:ext uri="{BB962C8B-B14F-4D97-AF65-F5344CB8AC3E}">
        <p14:creationId xmlns:p14="http://schemas.microsoft.com/office/powerpoint/2010/main" val="182076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06 | The Pipeline : Deeper</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sp>
        <p:nvSpPr>
          <p:cNvPr id="14" name="Content Placeholder 2"/>
          <p:cNvSpPr txBox="1">
            <a:spLocks/>
          </p:cNvSpPr>
          <p:nvPr/>
        </p:nvSpPr>
        <p:spPr>
          <a:xfrm>
            <a:off x="5675243" y="2105801"/>
            <a:ext cx="4671392"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GB" dirty="0"/>
              <a:t>How the pipeline really works - The 4 step solution</a:t>
            </a:r>
          </a:p>
          <a:p>
            <a:pPr marL="514350" indent="-514350">
              <a:buFont typeface="+mj-lt"/>
              <a:buAutoNum type="arabicPeriod"/>
            </a:pPr>
            <a:r>
              <a:rPr lang="en-US" dirty="0" err="1"/>
              <a:t>ByValue</a:t>
            </a:r>
            <a:endParaRPr lang="en-US" dirty="0"/>
          </a:p>
          <a:p>
            <a:pPr marL="514350" indent="-514350">
              <a:buFont typeface="+mj-lt"/>
              <a:buAutoNum type="arabicPeriod"/>
            </a:pPr>
            <a:r>
              <a:rPr lang="en-US" dirty="0" err="1"/>
              <a:t>ByPropertyName</a:t>
            </a:r>
            <a:endParaRPr lang="en-US" dirty="0"/>
          </a:p>
          <a:p>
            <a:pPr marL="514350" indent="-514350">
              <a:buFont typeface="+mj-lt"/>
              <a:buAutoNum type="arabicPeriod"/>
            </a:pPr>
            <a:r>
              <a:rPr lang="en-US" dirty="0"/>
              <a:t>What if my property doesn’t match – Customize it!</a:t>
            </a:r>
          </a:p>
          <a:p>
            <a:pPr marL="514350" indent="-514350">
              <a:buFont typeface="+mj-lt"/>
              <a:buAutoNum type="arabicPeriod"/>
            </a:pPr>
            <a:r>
              <a:rPr lang="en-US" dirty="0"/>
              <a:t>The Parenthetical – when all else fails</a:t>
            </a:r>
          </a:p>
        </p:txBody>
      </p:sp>
      <p:pic>
        <p:nvPicPr>
          <p:cNvPr id="3" name="Picture 2"/>
          <p:cNvPicPr>
            <a:picLocks noChangeAspect="1"/>
          </p:cNvPicPr>
          <p:nvPr/>
        </p:nvPicPr>
        <p:blipFill>
          <a:blip r:embed="rId2"/>
          <a:stretch>
            <a:fillRect/>
          </a:stretch>
        </p:blipFill>
        <p:spPr>
          <a:xfrm>
            <a:off x="1103311" y="2175375"/>
            <a:ext cx="4428440" cy="2953216"/>
          </a:xfrm>
          <a:prstGeom prst="rect">
            <a:avLst/>
          </a:prstGeom>
        </p:spPr>
      </p:pic>
    </p:spTree>
    <p:extLst>
      <p:ext uri="{BB962C8B-B14F-4D97-AF65-F5344CB8AC3E}">
        <p14:creationId xmlns:p14="http://schemas.microsoft.com/office/powerpoint/2010/main" val="410990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How the pipeline really works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grpSp>
        <p:nvGrpSpPr>
          <p:cNvPr id="5" name="Group 4"/>
          <p:cNvGrpSpPr/>
          <p:nvPr/>
        </p:nvGrpSpPr>
        <p:grpSpPr>
          <a:xfrm>
            <a:off x="844825" y="2223399"/>
            <a:ext cx="9225991" cy="2959921"/>
            <a:chOff x="314208" y="1755269"/>
            <a:chExt cx="10591496" cy="3398008"/>
          </a:xfrm>
        </p:grpSpPr>
        <p:pic>
          <p:nvPicPr>
            <p:cNvPr id="6"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t="1" r="27371" b="1"/>
            <a:stretch/>
          </p:blipFill>
          <p:spPr bwMode="auto">
            <a:xfrm>
              <a:off x="1847687" y="1755269"/>
              <a:ext cx="8233215" cy="3921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Down Arrow 6"/>
            <p:cNvSpPr/>
            <p:nvPr/>
          </p:nvSpPr>
          <p:spPr>
            <a:xfrm>
              <a:off x="8405118" y="2317644"/>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a:off x="2508976" y="2339104"/>
              <a:ext cx="392762" cy="5368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lis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208" y="3071677"/>
              <a:ext cx="5853169" cy="1262448"/>
            </a:xfrm>
            <a:prstGeom prst="rect">
              <a:avLst/>
            </a:prstGeom>
          </p:spPr>
        </p:pic>
        <p:pic>
          <p:nvPicPr>
            <p:cNvPr id="10" name="Picture 9" descr="list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6537" y="3043029"/>
              <a:ext cx="3709167" cy="2110248"/>
            </a:xfrm>
            <a:prstGeom prst="rect">
              <a:avLst/>
            </a:prstGeom>
          </p:spPr>
        </p:pic>
        <p:cxnSp>
          <p:nvCxnSpPr>
            <p:cNvPr id="11" name="Straight Arrow Connector 10"/>
            <p:cNvCxnSpPr/>
            <p:nvPr/>
          </p:nvCxnSpPr>
          <p:spPr>
            <a:xfrm>
              <a:off x="5695056" y="3496107"/>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5703443" y="3648507"/>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716535" y="3818730"/>
              <a:ext cx="1453220" cy="130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91469" y="3980586"/>
              <a:ext cx="1182991" cy="836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9748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01 | Don’t fear the shell</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sp>
        <p:nvSpPr>
          <p:cNvPr id="3" name="Content Placeholder 2"/>
          <p:cNvSpPr>
            <a:spLocks noGrp="1"/>
          </p:cNvSpPr>
          <p:nvPr>
            <p:ph idx="1"/>
          </p:nvPr>
        </p:nvSpPr>
        <p:spPr>
          <a:xfrm>
            <a:off x="1103312" y="2052918"/>
            <a:ext cx="8946540" cy="4177761"/>
          </a:xfrm>
        </p:spPr>
        <p:txBody>
          <a:bodyPr/>
          <a:lstStyle/>
          <a:p>
            <a:pPr>
              <a:lnSpc>
                <a:spcPct val="200000"/>
              </a:lnSpc>
            </a:pPr>
            <a:r>
              <a:rPr lang="en-GB" dirty="0"/>
              <a:t>Installing PowerShell – Windows Management Framework</a:t>
            </a:r>
          </a:p>
          <a:p>
            <a:pPr>
              <a:lnSpc>
                <a:spcPct val="200000"/>
              </a:lnSpc>
            </a:pPr>
            <a:r>
              <a:rPr lang="en-GB" dirty="0"/>
              <a:t>Launching PowerShell for the administrator</a:t>
            </a:r>
          </a:p>
          <a:p>
            <a:pPr>
              <a:lnSpc>
                <a:spcPct val="200000"/>
              </a:lnSpc>
            </a:pPr>
            <a:r>
              <a:rPr lang="en-GB" dirty="0"/>
              <a:t>Customize the shell for comfort</a:t>
            </a:r>
          </a:p>
          <a:p>
            <a:pPr>
              <a:lnSpc>
                <a:spcPct val="200000"/>
              </a:lnSpc>
            </a:pPr>
            <a:r>
              <a:rPr lang="en-GB" dirty="0"/>
              <a:t>Getting familiar with the shell</a:t>
            </a:r>
          </a:p>
          <a:p>
            <a:endParaRPr lang="en-US" dirty="0"/>
          </a:p>
        </p:txBody>
      </p:sp>
    </p:spTree>
    <p:extLst>
      <p:ext uri="{BB962C8B-B14F-4D97-AF65-F5344CB8AC3E}">
        <p14:creationId xmlns:p14="http://schemas.microsoft.com/office/powerpoint/2010/main" val="1902689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 1- </a:t>
            </a:r>
            <a:r>
              <a:rPr lang="en-US" sz="3600" dirty="0" err="1">
                <a:solidFill>
                  <a:srgbClr val="7030A0"/>
                </a:solidFill>
              </a:rPr>
              <a:t>ByValue</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pic>
        <p:nvPicPr>
          <p:cNvPr id="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7704" y="4194951"/>
            <a:ext cx="846560" cy="18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6"/>
          <p:cNvGrpSpPr>
            <a:grpSpLocks/>
          </p:cNvGrpSpPr>
          <p:nvPr/>
        </p:nvGrpSpPr>
        <p:grpSpPr bwMode="auto">
          <a:xfrm>
            <a:off x="3835630" y="4787270"/>
            <a:ext cx="5854918" cy="1287863"/>
            <a:chOff x="0" y="0"/>
            <a:chExt cx="8576" cy="2096"/>
          </a:xfrm>
        </p:grpSpPr>
        <p:pic>
          <p:nvPicPr>
            <p:cNvPr id="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576" cy="2096"/>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 name="AutoShape 4"/>
            <p:cNvSpPr>
              <a:spLocks/>
            </p:cNvSpPr>
            <p:nvPr/>
          </p:nvSpPr>
          <p:spPr bwMode="auto">
            <a:xfrm>
              <a:off x="1536" y="64"/>
              <a:ext cx="2552" cy="248"/>
            </a:xfrm>
            <a:prstGeom prst="roundRect">
              <a:avLst>
                <a:gd name="adj" fmla="val 48384"/>
              </a:avLst>
            </a:prstGeom>
            <a:solidFill>
              <a:schemeClr val="accent1">
                <a:alpha val="61960"/>
              </a:schemeClr>
            </a:solidFill>
            <a:ln w="12700">
              <a:solidFill>
                <a:srgbClr val="4B4B4B"/>
              </a:solidFill>
              <a:miter lim="800000"/>
              <a:headEnd/>
              <a:tailEnd/>
            </a:ln>
          </p:spPr>
          <p:txBody>
            <a:bodyPr lIns="0" tIns="0" rIns="0" bIns="0"/>
            <a:lstStyle/>
            <a:p>
              <a:pPr algn="ctr" eaLnBrk="1" hangingPunct="1"/>
              <a:endParaRPr lang="en-US">
                <a:ea typeface="ヒラギノ角ゴ ProN W3" charset="0"/>
                <a:cs typeface="ヒラギノ角ゴ ProN W3" charset="0"/>
              </a:endParaRPr>
            </a:p>
          </p:txBody>
        </p:sp>
        <p:sp>
          <p:nvSpPr>
            <p:cNvPr id="23" name="AutoShape 5"/>
            <p:cNvSpPr>
              <a:spLocks/>
            </p:cNvSpPr>
            <p:nvPr/>
          </p:nvSpPr>
          <p:spPr bwMode="auto">
            <a:xfrm>
              <a:off x="4352" y="1600"/>
              <a:ext cx="1096" cy="248"/>
            </a:xfrm>
            <a:prstGeom prst="roundRect">
              <a:avLst>
                <a:gd name="adj" fmla="val 48384"/>
              </a:avLst>
            </a:prstGeom>
            <a:solidFill>
              <a:schemeClr val="accent1">
                <a:alpha val="61960"/>
              </a:schemeClr>
            </a:solidFill>
            <a:ln w="12700">
              <a:solidFill>
                <a:srgbClr val="4B4B4B"/>
              </a:solidFill>
              <a:miter lim="800000"/>
              <a:headEnd/>
              <a:tailEnd/>
            </a:ln>
          </p:spPr>
          <p:txBody>
            <a:bodyPr lIns="0" tIns="0" rIns="0" bIns="0"/>
            <a:lstStyle/>
            <a:p>
              <a:pPr algn="ctr" eaLnBrk="1" hangingPunct="1"/>
              <a:endParaRPr lang="en-US">
                <a:ea typeface="ヒラギノ角ゴ ProN W3" charset="0"/>
                <a:cs typeface="ヒラギノ角ゴ ProN W3" charset="0"/>
              </a:endParaRPr>
            </a:p>
          </p:txBody>
        </p:sp>
      </p:grpSp>
      <p:grpSp>
        <p:nvGrpSpPr>
          <p:cNvPr id="8" name="Group 9"/>
          <p:cNvGrpSpPr>
            <a:grpSpLocks/>
          </p:cNvGrpSpPr>
          <p:nvPr/>
        </p:nvGrpSpPr>
        <p:grpSpPr bwMode="auto">
          <a:xfrm>
            <a:off x="1306873" y="2752248"/>
            <a:ext cx="4292878" cy="516129"/>
            <a:chOff x="0" y="0"/>
            <a:chExt cx="6288" cy="840"/>
          </a:xfrm>
        </p:grpSpPr>
        <p:pic>
          <p:nvPicPr>
            <p:cNvPr id="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6288" cy="840"/>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AutoShape 8"/>
            <p:cNvSpPr>
              <a:spLocks/>
            </p:cNvSpPr>
            <p:nvPr/>
          </p:nvSpPr>
          <p:spPr bwMode="auto">
            <a:xfrm>
              <a:off x="3880" y="560"/>
              <a:ext cx="2024" cy="248"/>
            </a:xfrm>
            <a:prstGeom prst="roundRect">
              <a:avLst>
                <a:gd name="adj" fmla="val 48384"/>
              </a:avLst>
            </a:prstGeom>
            <a:solidFill>
              <a:schemeClr val="accent1">
                <a:alpha val="61960"/>
              </a:schemeClr>
            </a:solidFill>
            <a:ln w="12700">
              <a:solidFill>
                <a:srgbClr val="4B4B4B"/>
              </a:solidFill>
              <a:miter lim="800000"/>
              <a:headEnd/>
              <a:tailEnd/>
            </a:ln>
          </p:spPr>
          <p:txBody>
            <a:bodyPr lIns="0" tIns="0" rIns="0" bIns="0"/>
            <a:lstStyle/>
            <a:p>
              <a:pPr algn="ctr" eaLnBrk="1" hangingPunct="1"/>
              <a:endParaRPr lang="en-US">
                <a:ea typeface="ヒラギノ角ゴ ProN W3" charset="0"/>
                <a:cs typeface="ヒラギノ角ゴ ProN W3" charset="0"/>
              </a:endParaRPr>
            </a:p>
          </p:txBody>
        </p:sp>
      </p:grpSp>
      <p:sp>
        <p:nvSpPr>
          <p:cNvPr id="9" name="AutoShape 10"/>
          <p:cNvSpPr>
            <a:spLocks/>
          </p:cNvSpPr>
          <p:nvPr/>
        </p:nvSpPr>
        <p:spPr bwMode="auto">
          <a:xfrm>
            <a:off x="1306873" y="2017646"/>
            <a:ext cx="3260622" cy="655980"/>
          </a:xfrm>
          <a:custGeom>
            <a:avLst/>
            <a:gdLst>
              <a:gd name="T0" fmla="*/ 2147483646 w 21600"/>
              <a:gd name="T1" fmla="*/ 0 h 16202"/>
              <a:gd name="T2" fmla="*/ 0 w 21600"/>
              <a:gd name="T3" fmla="*/ 2147483646 h 16202"/>
              <a:gd name="T4" fmla="*/ 0 w 21600"/>
              <a:gd name="T5" fmla="*/ 2147483646 h 16202"/>
              <a:gd name="T6" fmla="*/ 2147483646 w 21600"/>
              <a:gd name="T7" fmla="*/ 2147483646 h 16202"/>
              <a:gd name="T8" fmla="*/ 2147483646 w 21600"/>
              <a:gd name="T9" fmla="*/ 2147483646 h 16202"/>
              <a:gd name="T10" fmla="*/ 2147483646 w 21600"/>
              <a:gd name="T11" fmla="*/ 2147483646 h 16202"/>
              <a:gd name="T12" fmla="*/ 2147483646 w 21600"/>
              <a:gd name="T13" fmla="*/ 2147483646 h 16202"/>
              <a:gd name="T14" fmla="*/ 2147483646 w 21600"/>
              <a:gd name="T15" fmla="*/ 2147483646 h 16202"/>
              <a:gd name="T16" fmla="*/ 2147483646 w 21600"/>
              <a:gd name="T17" fmla="*/ 2147483646 h 16202"/>
              <a:gd name="T18" fmla="*/ 2147483646 w 21600"/>
              <a:gd name="T19" fmla="*/ 2147483646 h 16202"/>
              <a:gd name="T20" fmla="*/ 2147483646 w 21600"/>
              <a:gd name="T21" fmla="*/ 0 h 16202"/>
              <a:gd name="T22" fmla="*/ 2147483646 w 21600"/>
              <a:gd name="T23" fmla="*/ 0 h 16202"/>
              <a:gd name="T24" fmla="*/ 2147483646 w 21600"/>
              <a:gd name="T25" fmla="*/ 0 h 16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600"/>
              <a:gd name="T40" fmla="*/ 0 h 16202"/>
              <a:gd name="T41" fmla="*/ 21600 w 21600"/>
              <a:gd name="T42" fmla="*/ 16202 h 162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600" h="16202">
                <a:moveTo>
                  <a:pt x="755" y="0"/>
                </a:moveTo>
                <a:cubicBezTo>
                  <a:pt x="338" y="0"/>
                  <a:pt x="0" y="2133"/>
                  <a:pt x="0" y="4765"/>
                </a:cubicBezTo>
                <a:lnTo>
                  <a:pt x="0" y="11437"/>
                </a:lnTo>
                <a:cubicBezTo>
                  <a:pt x="0" y="14068"/>
                  <a:pt x="338" y="16202"/>
                  <a:pt x="755" y="16202"/>
                </a:cubicBezTo>
                <a:lnTo>
                  <a:pt x="18644" y="16202"/>
                </a:lnTo>
                <a:lnTo>
                  <a:pt x="19022" y="21600"/>
                </a:lnTo>
                <a:lnTo>
                  <a:pt x="19399" y="16202"/>
                </a:lnTo>
                <a:lnTo>
                  <a:pt x="20845" y="16202"/>
                </a:lnTo>
                <a:cubicBezTo>
                  <a:pt x="21262" y="16202"/>
                  <a:pt x="21600" y="14068"/>
                  <a:pt x="21600" y="11437"/>
                </a:cubicBezTo>
                <a:lnTo>
                  <a:pt x="21600" y="4765"/>
                </a:lnTo>
                <a:cubicBezTo>
                  <a:pt x="21600" y="2133"/>
                  <a:pt x="21262" y="0"/>
                  <a:pt x="20845" y="0"/>
                </a:cubicBezTo>
                <a:lnTo>
                  <a:pt x="755" y="0"/>
                </a:lnTo>
                <a:close/>
                <a:moveTo>
                  <a:pt x="755"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0" name="Rectangle 11"/>
          <p:cNvSpPr>
            <a:spLocks/>
          </p:cNvSpPr>
          <p:nvPr/>
        </p:nvSpPr>
        <p:spPr bwMode="auto">
          <a:xfrm>
            <a:off x="1501445" y="2185453"/>
            <a:ext cx="3047616" cy="31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1. Get-Service passes </a:t>
            </a:r>
            <a:r>
              <a:rPr lang="en-US" sz="1300" dirty="0" err="1">
                <a:latin typeface="Arial Bold" charset="0"/>
                <a:ea typeface="MS PGothic" charset="0"/>
                <a:cs typeface="ヒラギノ角ゴ ProN W3" charset="0"/>
                <a:sym typeface="Arial Bold" charset="0"/>
              </a:rPr>
              <a:t>ServiceController</a:t>
            </a:r>
            <a:r>
              <a:rPr lang="en-US" sz="1300" dirty="0">
                <a:latin typeface="Arial Bold" charset="0"/>
                <a:ea typeface="MS PGothic" charset="0"/>
                <a:cs typeface="ヒラギノ角ゴ ProN W3" charset="0"/>
                <a:sym typeface="Arial Bold" charset="0"/>
              </a:rPr>
              <a:t> objects to the pipeline</a:t>
            </a:r>
          </a:p>
        </p:txBody>
      </p:sp>
      <p:grpSp>
        <p:nvGrpSpPr>
          <p:cNvPr id="11" name="Group 16"/>
          <p:cNvGrpSpPr>
            <a:grpSpLocks/>
          </p:cNvGrpSpPr>
          <p:nvPr/>
        </p:nvGrpSpPr>
        <p:grpSpPr bwMode="auto">
          <a:xfrm>
            <a:off x="3054610" y="3369144"/>
            <a:ext cx="4604194" cy="793855"/>
            <a:chOff x="0" y="-200"/>
            <a:chExt cx="6744" cy="1292"/>
          </a:xfrm>
        </p:grpSpPr>
        <p:grpSp>
          <p:nvGrpSpPr>
            <p:cNvPr id="15" name="Group 14"/>
            <p:cNvGrpSpPr>
              <a:grpSpLocks/>
            </p:cNvGrpSpPr>
            <p:nvPr/>
          </p:nvGrpSpPr>
          <p:grpSpPr bwMode="auto">
            <a:xfrm>
              <a:off x="1917" y="-200"/>
              <a:ext cx="4827" cy="956"/>
              <a:chOff x="-251" y="-200"/>
              <a:chExt cx="4827" cy="956"/>
            </a:xfrm>
          </p:grpSpPr>
          <p:sp>
            <p:nvSpPr>
              <p:cNvPr id="17" name="AutoShape 12"/>
              <p:cNvSpPr>
                <a:spLocks/>
              </p:cNvSpPr>
              <p:nvPr/>
            </p:nvSpPr>
            <p:spPr bwMode="auto">
              <a:xfrm>
                <a:off x="-251" y="-200"/>
                <a:ext cx="4827" cy="956"/>
              </a:xfrm>
              <a:custGeom>
                <a:avLst/>
                <a:gdLst>
                  <a:gd name="T0" fmla="*/ 0 w 21600"/>
                  <a:gd name="T1" fmla="*/ 0 h 12388"/>
                  <a:gd name="T2" fmla="*/ 0 w 21600"/>
                  <a:gd name="T3" fmla="*/ 0 h 12388"/>
                  <a:gd name="T4" fmla="*/ 0 w 21600"/>
                  <a:gd name="T5" fmla="*/ 0 h 12388"/>
                  <a:gd name="T6" fmla="*/ 0 w 21600"/>
                  <a:gd name="T7" fmla="*/ 0 h 12388"/>
                  <a:gd name="T8" fmla="*/ 0 w 21600"/>
                  <a:gd name="T9" fmla="*/ 0 h 12388"/>
                  <a:gd name="T10" fmla="*/ 0 w 21600"/>
                  <a:gd name="T11" fmla="*/ 0 h 12388"/>
                  <a:gd name="T12" fmla="*/ 0 w 21600"/>
                  <a:gd name="T13" fmla="*/ 0 h 12388"/>
                  <a:gd name="T14" fmla="*/ 0 w 21600"/>
                  <a:gd name="T15" fmla="*/ 0 h 12388"/>
                  <a:gd name="T16" fmla="*/ 0 w 21600"/>
                  <a:gd name="T17" fmla="*/ 0 h 12388"/>
                  <a:gd name="T18" fmla="*/ 0 w 21600"/>
                  <a:gd name="T19" fmla="*/ 0 h 12388"/>
                  <a:gd name="T20" fmla="*/ 0 w 21600"/>
                  <a:gd name="T21" fmla="*/ 0 h 12388"/>
                  <a:gd name="T22" fmla="*/ 0 w 21600"/>
                  <a:gd name="T23" fmla="*/ 0 h 12388"/>
                  <a:gd name="T24" fmla="*/ 0 w 21600"/>
                  <a:gd name="T25" fmla="*/ 0 h 123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600"/>
                  <a:gd name="T40" fmla="*/ 0 h 12388"/>
                  <a:gd name="T41" fmla="*/ 21600 w 21600"/>
                  <a:gd name="T42" fmla="*/ 12388 h 123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600" h="12388">
                    <a:moveTo>
                      <a:pt x="755" y="0"/>
                    </a:moveTo>
                    <a:cubicBezTo>
                      <a:pt x="338" y="0"/>
                      <a:pt x="0" y="1631"/>
                      <a:pt x="0" y="3644"/>
                    </a:cubicBezTo>
                    <a:lnTo>
                      <a:pt x="0" y="8745"/>
                    </a:lnTo>
                    <a:cubicBezTo>
                      <a:pt x="0" y="10757"/>
                      <a:pt x="338" y="12388"/>
                      <a:pt x="755" y="12388"/>
                    </a:cubicBezTo>
                    <a:lnTo>
                      <a:pt x="15676" y="12388"/>
                    </a:lnTo>
                    <a:lnTo>
                      <a:pt x="16055" y="21600"/>
                    </a:lnTo>
                    <a:lnTo>
                      <a:pt x="16432" y="12388"/>
                    </a:lnTo>
                    <a:lnTo>
                      <a:pt x="20845" y="12388"/>
                    </a:lnTo>
                    <a:cubicBezTo>
                      <a:pt x="21262" y="12388"/>
                      <a:pt x="21600" y="10757"/>
                      <a:pt x="21600" y="8745"/>
                    </a:cubicBezTo>
                    <a:lnTo>
                      <a:pt x="21600" y="3644"/>
                    </a:lnTo>
                    <a:cubicBezTo>
                      <a:pt x="21600" y="1631"/>
                      <a:pt x="21262" y="0"/>
                      <a:pt x="20845" y="0"/>
                    </a:cubicBezTo>
                    <a:lnTo>
                      <a:pt x="755" y="0"/>
                    </a:lnTo>
                    <a:close/>
                    <a:moveTo>
                      <a:pt x="755"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8" name="Rectangle 13"/>
              <p:cNvSpPr>
                <a:spLocks/>
              </p:cNvSpPr>
              <p:nvPr/>
            </p:nvSpPr>
            <p:spPr bwMode="auto">
              <a:xfrm>
                <a:off x="64" y="0"/>
                <a:ext cx="4464"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a:latin typeface="Arial Bold" charset="0"/>
                    <a:ea typeface="MS PGothic" charset="0"/>
                    <a:cs typeface="ヒラギノ角ゴ ProN W3" charset="0"/>
                    <a:sym typeface="Arial Bold" charset="0"/>
                  </a:rPr>
                  <a:t>2. Does Stop-Service accept ServiceController Objects?</a:t>
                </a:r>
              </a:p>
            </p:txBody>
          </p:sp>
        </p:grpSp>
        <p:pic>
          <p:nvPicPr>
            <p:cNvPr id="16"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56"/>
              <a:ext cx="6660" cy="336"/>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2" name="AutoShape 17"/>
          <p:cNvSpPr>
            <a:spLocks/>
          </p:cNvSpPr>
          <p:nvPr/>
        </p:nvSpPr>
        <p:spPr bwMode="auto">
          <a:xfrm>
            <a:off x="1192177" y="4179653"/>
            <a:ext cx="2430447" cy="872118"/>
          </a:xfrm>
          <a:custGeom>
            <a:avLst/>
            <a:gdLst>
              <a:gd name="T0" fmla="*/ 2147483646 w 18042"/>
              <a:gd name="T1" fmla="*/ 0 h 21600"/>
              <a:gd name="T2" fmla="*/ 0 w 18042"/>
              <a:gd name="T3" fmla="*/ 2147483646 h 21600"/>
              <a:gd name="T4" fmla="*/ 0 w 18042"/>
              <a:gd name="T5" fmla="*/ 2147483646 h 21600"/>
              <a:gd name="T6" fmla="*/ 2147483646 w 18042"/>
              <a:gd name="T7" fmla="*/ 2147483646 h 21600"/>
              <a:gd name="T8" fmla="*/ 2147483646 w 18042"/>
              <a:gd name="T9" fmla="*/ 2147483646 h 21600"/>
              <a:gd name="T10" fmla="*/ 2147483646 w 18042"/>
              <a:gd name="T11" fmla="*/ 2147483646 h 21600"/>
              <a:gd name="T12" fmla="*/ 2147483646 w 18042"/>
              <a:gd name="T13" fmla="*/ 2147483646 h 21600"/>
              <a:gd name="T14" fmla="*/ 2147483646 w 18042"/>
              <a:gd name="T15" fmla="*/ 2147483646 h 21600"/>
              <a:gd name="T16" fmla="*/ 2147483646 w 18042"/>
              <a:gd name="T17" fmla="*/ 2147483646 h 21600"/>
              <a:gd name="T18" fmla="*/ 2147483646 w 18042"/>
              <a:gd name="T19" fmla="*/ 0 h 21600"/>
              <a:gd name="T20" fmla="*/ 2147483646 w 18042"/>
              <a:gd name="T21" fmla="*/ 0 h 21600"/>
              <a:gd name="T22" fmla="*/ 2147483646 w 18042"/>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042"/>
              <a:gd name="T37" fmla="*/ 0 h 21600"/>
              <a:gd name="T38" fmla="*/ 18042 w 18042"/>
              <a:gd name="T39" fmla="*/ 21600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042" h="21600">
                <a:moveTo>
                  <a:pt x="811" y="0"/>
                </a:moveTo>
                <a:cubicBezTo>
                  <a:pt x="363" y="0"/>
                  <a:pt x="0" y="1585"/>
                  <a:pt x="0" y="3541"/>
                </a:cubicBezTo>
                <a:lnTo>
                  <a:pt x="0" y="18059"/>
                </a:lnTo>
                <a:cubicBezTo>
                  <a:pt x="0" y="20015"/>
                  <a:pt x="363" y="21600"/>
                  <a:pt x="811" y="21600"/>
                </a:cubicBezTo>
                <a:lnTo>
                  <a:pt x="17231" y="21600"/>
                </a:lnTo>
                <a:cubicBezTo>
                  <a:pt x="17495" y="21600"/>
                  <a:pt x="17728" y="21042"/>
                  <a:pt x="17876" y="20189"/>
                </a:cubicBezTo>
                <a:lnTo>
                  <a:pt x="21600" y="20029"/>
                </a:lnTo>
                <a:lnTo>
                  <a:pt x="18042" y="16626"/>
                </a:lnTo>
                <a:lnTo>
                  <a:pt x="18042" y="3541"/>
                </a:lnTo>
                <a:cubicBezTo>
                  <a:pt x="18042" y="1585"/>
                  <a:pt x="17679" y="0"/>
                  <a:pt x="17231" y="0"/>
                </a:cubicBezTo>
                <a:lnTo>
                  <a:pt x="811" y="0"/>
                </a:lnTo>
                <a:close/>
                <a:moveTo>
                  <a:pt x="811"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3" name="Rectangle 18"/>
          <p:cNvSpPr>
            <a:spLocks/>
          </p:cNvSpPr>
          <p:nvPr/>
        </p:nvSpPr>
        <p:spPr bwMode="auto">
          <a:xfrm>
            <a:off x="1383335" y="4353978"/>
            <a:ext cx="2162825" cy="548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3.  Help Stop-Service -Full</a:t>
            </a:r>
          </a:p>
          <a:p>
            <a:pPr eaLnBrk="1" hangingPunct="1"/>
            <a:r>
              <a:rPr lang="en-US" sz="1300" dirty="0">
                <a:latin typeface="Arial Bold" charset="0"/>
                <a:ea typeface="MS PGothic" charset="0"/>
                <a:cs typeface="ヒラギノ角ゴ ProN W3" charset="0"/>
                <a:sym typeface="Arial Bold" charset="0"/>
              </a:rPr>
              <a:t>displays a parameter that accepts </a:t>
            </a:r>
            <a:r>
              <a:rPr lang="en-US" sz="1300" dirty="0" err="1">
                <a:latin typeface="Arial Bold" charset="0"/>
                <a:ea typeface="MS PGothic" charset="0"/>
                <a:cs typeface="ヒラギノ角ゴ ProN W3" charset="0"/>
                <a:sym typeface="Arial Bold" charset="0"/>
              </a:rPr>
              <a:t>ServiceController</a:t>
            </a:r>
            <a:r>
              <a:rPr lang="en-US" sz="1300" dirty="0">
                <a:latin typeface="Arial Bold" charset="0"/>
                <a:ea typeface="MS PGothic" charset="0"/>
                <a:cs typeface="ヒラギノ角ゴ ProN W3" charset="0"/>
                <a:sym typeface="Arial Bold" charset="0"/>
              </a:rPr>
              <a:t> </a:t>
            </a:r>
            <a:r>
              <a:rPr lang="en-US" sz="1300" dirty="0" err="1">
                <a:latin typeface="Arial Bold" charset="0"/>
                <a:ea typeface="MS PGothic" charset="0"/>
                <a:cs typeface="ヒラギノ角ゴ ProN W3" charset="0"/>
                <a:sym typeface="Arial Bold" charset="0"/>
              </a:rPr>
              <a:t>ByValue</a:t>
            </a:r>
            <a:endParaRPr lang="en-US" sz="1300" dirty="0">
              <a:latin typeface="Arial Bold" charset="0"/>
              <a:ea typeface="MS PGothic" charset="0"/>
              <a:cs typeface="ヒラギノ角ゴ ProN W3" charset="0"/>
              <a:sym typeface="Arial Bold" charset="0"/>
            </a:endParaRPr>
          </a:p>
        </p:txBody>
      </p:sp>
    </p:spTree>
    <p:extLst>
      <p:ext uri="{BB962C8B-B14F-4D97-AF65-F5344CB8AC3E}">
        <p14:creationId xmlns:p14="http://schemas.microsoft.com/office/powerpoint/2010/main" val="128720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2- </a:t>
            </a:r>
            <a:r>
              <a:rPr lang="en-US" sz="3600" dirty="0" err="1">
                <a:solidFill>
                  <a:srgbClr val="7030A0"/>
                </a:solidFill>
              </a:rPr>
              <a:t>ByPropertyName</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grpSp>
        <p:nvGrpSpPr>
          <p:cNvPr id="15" name="Group 14"/>
          <p:cNvGrpSpPr/>
          <p:nvPr/>
        </p:nvGrpSpPr>
        <p:grpSpPr>
          <a:xfrm>
            <a:off x="1125792" y="2247166"/>
            <a:ext cx="8798182" cy="3815949"/>
            <a:chOff x="631371" y="1423852"/>
            <a:chExt cx="10631715" cy="4611189"/>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971" y="4911635"/>
              <a:ext cx="2540000" cy="143691"/>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3943" y="3396343"/>
              <a:ext cx="1407886" cy="195943"/>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8" name="Group 17"/>
            <p:cNvGrpSpPr/>
            <p:nvPr/>
          </p:nvGrpSpPr>
          <p:grpSpPr>
            <a:xfrm>
              <a:off x="631371" y="1423852"/>
              <a:ext cx="10631715" cy="4611189"/>
              <a:chOff x="631371" y="1423852"/>
              <a:chExt cx="10631715" cy="4611189"/>
            </a:xfrm>
          </p:grpSpPr>
          <p:pic>
            <p:nvPicPr>
              <p:cNvPr id="1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371" y="1423852"/>
                <a:ext cx="4412343" cy="461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715" y="5055326"/>
                <a:ext cx="5457371" cy="894806"/>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3943" y="3683726"/>
                <a:ext cx="5254171" cy="875211"/>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657" y="1711234"/>
                <a:ext cx="1727200" cy="215537"/>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3"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7657" y="2050869"/>
                <a:ext cx="5319486" cy="927463"/>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4" name="Picture 9"/>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0822" y="1815738"/>
                <a:ext cx="4281714" cy="14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5" name="Picture 10"/>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800" y="3469822"/>
                <a:ext cx="4659086" cy="200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6" name="Picture 11"/>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8629" y="4861016"/>
                <a:ext cx="3824514" cy="757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grpSp>
    </p:spTree>
    <p:extLst>
      <p:ext uri="{BB962C8B-B14F-4D97-AF65-F5344CB8AC3E}">
        <p14:creationId xmlns:p14="http://schemas.microsoft.com/office/powerpoint/2010/main" val="18623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3- </a:t>
            </a:r>
            <a:r>
              <a:rPr lang="en-US" sz="3600" dirty="0" err="1">
                <a:solidFill>
                  <a:srgbClr val="7030A0"/>
                </a:solidFill>
              </a:rPr>
              <a:t>ByPropertyName</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sp>
        <p:nvSpPr>
          <p:cNvPr id="6" name="AutoShape 1"/>
          <p:cNvSpPr>
            <a:spLocks/>
          </p:cNvSpPr>
          <p:nvPr/>
        </p:nvSpPr>
        <p:spPr bwMode="auto">
          <a:xfrm>
            <a:off x="928187" y="5816520"/>
            <a:ext cx="3577187" cy="432635"/>
          </a:xfrm>
          <a:custGeom>
            <a:avLst/>
            <a:gdLst>
              <a:gd name="T0" fmla="*/ 0 w 21600"/>
              <a:gd name="T1" fmla="*/ 2147483646 h 21600"/>
              <a:gd name="T2" fmla="*/ 0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w 21600"/>
              <a:gd name="T17" fmla="*/ 2147483646 h 21600"/>
              <a:gd name="T18" fmla="*/ 0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5152"/>
                </a:moveTo>
                <a:lnTo>
                  <a:pt x="0" y="6448"/>
                </a:lnTo>
                <a:cubicBezTo>
                  <a:pt x="0" y="2887"/>
                  <a:pt x="338" y="0"/>
                  <a:pt x="754" y="0"/>
                </a:cubicBezTo>
                <a:lnTo>
                  <a:pt x="20846" y="0"/>
                </a:lnTo>
                <a:cubicBezTo>
                  <a:pt x="21262" y="0"/>
                  <a:pt x="21600" y="2887"/>
                  <a:pt x="21600" y="6448"/>
                </a:cubicBezTo>
                <a:lnTo>
                  <a:pt x="21600" y="15152"/>
                </a:lnTo>
                <a:cubicBezTo>
                  <a:pt x="21600" y="18713"/>
                  <a:pt x="21262" y="21600"/>
                  <a:pt x="20846" y="21600"/>
                </a:cubicBezTo>
                <a:lnTo>
                  <a:pt x="754" y="21600"/>
                </a:lnTo>
                <a:cubicBezTo>
                  <a:pt x="338" y="21600"/>
                  <a:pt x="0" y="18713"/>
                  <a:pt x="0" y="15152"/>
                </a:cubicBezTo>
                <a:close/>
                <a:moveTo>
                  <a:pt x="0" y="15152"/>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7" name="AutoShape 2"/>
          <p:cNvSpPr>
            <a:spLocks/>
          </p:cNvSpPr>
          <p:nvPr/>
        </p:nvSpPr>
        <p:spPr bwMode="auto">
          <a:xfrm>
            <a:off x="928187" y="5187235"/>
            <a:ext cx="3577187" cy="629285"/>
          </a:xfrm>
          <a:custGeom>
            <a:avLst/>
            <a:gdLst>
              <a:gd name="T0" fmla="*/ 0 w 21600"/>
              <a:gd name="T1" fmla="*/ 2147483646 h 21600"/>
              <a:gd name="T2" fmla="*/ 0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w 21600"/>
              <a:gd name="T17" fmla="*/ 2147483646 h 21600"/>
              <a:gd name="T18" fmla="*/ 0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7743"/>
                </a:moveTo>
                <a:lnTo>
                  <a:pt x="0" y="3857"/>
                </a:lnTo>
                <a:cubicBezTo>
                  <a:pt x="0" y="1727"/>
                  <a:pt x="338" y="0"/>
                  <a:pt x="754" y="0"/>
                </a:cubicBezTo>
                <a:lnTo>
                  <a:pt x="20846" y="0"/>
                </a:lnTo>
                <a:cubicBezTo>
                  <a:pt x="21262" y="0"/>
                  <a:pt x="21600" y="1727"/>
                  <a:pt x="21600" y="3857"/>
                </a:cubicBezTo>
                <a:lnTo>
                  <a:pt x="21600" y="17743"/>
                </a:lnTo>
                <a:cubicBezTo>
                  <a:pt x="21600" y="19873"/>
                  <a:pt x="21262" y="21600"/>
                  <a:pt x="20846" y="21600"/>
                </a:cubicBezTo>
                <a:lnTo>
                  <a:pt x="754" y="21600"/>
                </a:lnTo>
                <a:cubicBezTo>
                  <a:pt x="338" y="21600"/>
                  <a:pt x="0" y="19873"/>
                  <a:pt x="0" y="17743"/>
                </a:cubicBezTo>
                <a:close/>
                <a:moveTo>
                  <a:pt x="0" y="17743"/>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689" y="2501536"/>
            <a:ext cx="7204318" cy="1831670"/>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AutoShape 4"/>
          <p:cNvSpPr>
            <a:spLocks/>
          </p:cNvSpPr>
          <p:nvPr/>
        </p:nvSpPr>
        <p:spPr bwMode="auto">
          <a:xfrm>
            <a:off x="1028073" y="2077278"/>
            <a:ext cx="3570945" cy="424258"/>
          </a:xfrm>
          <a:custGeom>
            <a:avLst/>
            <a:gdLst>
              <a:gd name="T0" fmla="*/ 2147483646 w 21600"/>
              <a:gd name="T1" fmla="*/ 0 h 11423"/>
              <a:gd name="T2" fmla="*/ 0 w 21600"/>
              <a:gd name="T3" fmla="*/ 2147483646 h 11423"/>
              <a:gd name="T4" fmla="*/ 0 w 21600"/>
              <a:gd name="T5" fmla="*/ 2147483646 h 11423"/>
              <a:gd name="T6" fmla="*/ 2147483646 w 21600"/>
              <a:gd name="T7" fmla="*/ 2147483646 h 11423"/>
              <a:gd name="T8" fmla="*/ 2147483646 w 21600"/>
              <a:gd name="T9" fmla="*/ 2147483646 h 11423"/>
              <a:gd name="T10" fmla="*/ 2147483646 w 21600"/>
              <a:gd name="T11" fmla="*/ 2147483646 h 11423"/>
              <a:gd name="T12" fmla="*/ 2147483646 w 21600"/>
              <a:gd name="T13" fmla="*/ 2147483646 h 11423"/>
              <a:gd name="T14" fmla="*/ 2147483646 w 21600"/>
              <a:gd name="T15" fmla="*/ 2147483646 h 11423"/>
              <a:gd name="T16" fmla="*/ 2147483646 w 21600"/>
              <a:gd name="T17" fmla="*/ 2147483646 h 11423"/>
              <a:gd name="T18" fmla="*/ 2147483646 w 21600"/>
              <a:gd name="T19" fmla="*/ 2147483646 h 11423"/>
              <a:gd name="T20" fmla="*/ 2147483646 w 21600"/>
              <a:gd name="T21" fmla="*/ 0 h 11423"/>
              <a:gd name="T22" fmla="*/ 2147483646 w 21600"/>
              <a:gd name="T23" fmla="*/ 0 h 11423"/>
              <a:gd name="T24" fmla="*/ 2147483646 w 21600"/>
              <a:gd name="T25" fmla="*/ 0 h 114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600"/>
              <a:gd name="T40" fmla="*/ 0 h 11423"/>
              <a:gd name="T41" fmla="*/ 21600 w 21600"/>
              <a:gd name="T42" fmla="*/ 11423 h 114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600" h="11423">
                <a:moveTo>
                  <a:pt x="755" y="0"/>
                </a:moveTo>
                <a:cubicBezTo>
                  <a:pt x="338" y="0"/>
                  <a:pt x="0" y="1930"/>
                  <a:pt x="0" y="4311"/>
                </a:cubicBezTo>
                <a:lnTo>
                  <a:pt x="0" y="7112"/>
                </a:lnTo>
                <a:cubicBezTo>
                  <a:pt x="0" y="9493"/>
                  <a:pt x="338" y="11423"/>
                  <a:pt x="755" y="11423"/>
                </a:cubicBezTo>
                <a:lnTo>
                  <a:pt x="16746" y="11423"/>
                </a:lnTo>
                <a:lnTo>
                  <a:pt x="17124" y="21600"/>
                </a:lnTo>
                <a:lnTo>
                  <a:pt x="17502" y="11423"/>
                </a:lnTo>
                <a:lnTo>
                  <a:pt x="20845" y="11423"/>
                </a:lnTo>
                <a:cubicBezTo>
                  <a:pt x="21262" y="11423"/>
                  <a:pt x="21600" y="9493"/>
                  <a:pt x="21600" y="7112"/>
                </a:cubicBezTo>
                <a:lnTo>
                  <a:pt x="21600" y="4311"/>
                </a:lnTo>
                <a:cubicBezTo>
                  <a:pt x="21600" y="1930"/>
                  <a:pt x="21262" y="0"/>
                  <a:pt x="20845" y="0"/>
                </a:cubicBezTo>
                <a:lnTo>
                  <a:pt x="755" y="0"/>
                </a:lnTo>
                <a:close/>
                <a:moveTo>
                  <a:pt x="755"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grpSp>
        <p:nvGrpSpPr>
          <p:cNvPr id="10" name="Group 8"/>
          <p:cNvGrpSpPr>
            <a:grpSpLocks/>
          </p:cNvGrpSpPr>
          <p:nvPr/>
        </p:nvGrpSpPr>
        <p:grpSpPr bwMode="auto">
          <a:xfrm>
            <a:off x="934430" y="4333206"/>
            <a:ext cx="3577187" cy="797843"/>
            <a:chOff x="0" y="0"/>
            <a:chExt cx="4584" cy="896"/>
          </a:xfrm>
        </p:grpSpPr>
        <p:sp>
          <p:nvSpPr>
            <p:cNvPr id="18" name="AutoShape 6"/>
            <p:cNvSpPr>
              <a:spLocks/>
            </p:cNvSpPr>
            <p:nvPr/>
          </p:nvSpPr>
          <p:spPr bwMode="auto">
            <a:xfrm>
              <a:off x="0" y="0"/>
              <a:ext cx="4584" cy="89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7743"/>
                  </a:moveTo>
                  <a:lnTo>
                    <a:pt x="0" y="3857"/>
                  </a:lnTo>
                  <a:cubicBezTo>
                    <a:pt x="0" y="1727"/>
                    <a:pt x="338" y="0"/>
                    <a:pt x="754" y="0"/>
                  </a:cubicBezTo>
                  <a:lnTo>
                    <a:pt x="20846" y="0"/>
                  </a:lnTo>
                  <a:cubicBezTo>
                    <a:pt x="21262" y="0"/>
                    <a:pt x="21600" y="1727"/>
                    <a:pt x="21600" y="3857"/>
                  </a:cubicBezTo>
                  <a:lnTo>
                    <a:pt x="21600" y="17743"/>
                  </a:lnTo>
                  <a:cubicBezTo>
                    <a:pt x="21600" y="19873"/>
                    <a:pt x="21262" y="21600"/>
                    <a:pt x="20846" y="21600"/>
                  </a:cubicBezTo>
                  <a:lnTo>
                    <a:pt x="754" y="21600"/>
                  </a:lnTo>
                  <a:cubicBezTo>
                    <a:pt x="338" y="21600"/>
                    <a:pt x="0" y="19873"/>
                    <a:pt x="0" y="17743"/>
                  </a:cubicBezTo>
                  <a:close/>
                  <a:moveTo>
                    <a:pt x="0" y="17743"/>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9" name="Rectangle 7"/>
            <p:cNvSpPr>
              <a:spLocks/>
            </p:cNvSpPr>
            <p:nvPr/>
          </p:nvSpPr>
          <p:spPr bwMode="auto">
            <a:xfrm>
              <a:off x="64" y="56"/>
              <a:ext cx="4464"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2.  Stop-Service does not support accepting </a:t>
              </a:r>
              <a:r>
                <a:rPr lang="ja-JP" altLang="en-US" sz="1300" dirty="0">
                  <a:latin typeface="Arial" charset="0"/>
                  <a:ea typeface="MS PGothic" charset="0"/>
                  <a:cs typeface="ヒラギノ角ゴ ProN W3" charset="0"/>
                  <a:sym typeface="Arial Bold" charset="0"/>
                </a:rPr>
                <a:t>“</a:t>
              </a:r>
              <a:r>
                <a:rPr lang="en-US" altLang="ja-JP" sz="1300" dirty="0">
                  <a:latin typeface="Arial Bold" charset="0"/>
                  <a:ea typeface="MS PGothic" charset="0"/>
                  <a:cs typeface="ヒラギノ角ゴ ProN W3" charset="0"/>
                  <a:sym typeface="Arial Bold" charset="0"/>
                </a:rPr>
                <a:t>Process</a:t>
              </a:r>
              <a:r>
                <a:rPr lang="ja-JP" altLang="en-US" sz="1300" dirty="0">
                  <a:latin typeface="Arial" charset="0"/>
                  <a:ea typeface="MS PGothic" charset="0"/>
                  <a:cs typeface="ヒラギノ角ゴ ProN W3" charset="0"/>
                  <a:sym typeface="Arial Bold" charset="0"/>
                </a:rPr>
                <a:t>”</a:t>
              </a:r>
              <a:r>
                <a:rPr lang="en-US" altLang="ja-JP" sz="1300" dirty="0">
                  <a:latin typeface="Arial Bold" charset="0"/>
                  <a:ea typeface="MS PGothic" charset="0"/>
                  <a:cs typeface="ヒラギノ角ゴ ProN W3" charset="0"/>
                  <a:sym typeface="Arial Bold" charset="0"/>
                </a:rPr>
                <a:t> objects </a:t>
              </a:r>
              <a:r>
                <a:rPr lang="en-US" altLang="ja-JP" sz="1300" dirty="0" err="1">
                  <a:latin typeface="Arial Bold" charset="0"/>
                  <a:ea typeface="MS PGothic" charset="0"/>
                  <a:cs typeface="ヒラギノ角ゴ ProN W3" charset="0"/>
                  <a:sym typeface="Arial Bold" charset="0"/>
                </a:rPr>
                <a:t>ByValue</a:t>
              </a:r>
              <a:r>
                <a:rPr lang="en-US" altLang="ja-JP" sz="1300" dirty="0">
                  <a:latin typeface="Arial Bold" charset="0"/>
                  <a:ea typeface="MS PGothic" charset="0"/>
                  <a:cs typeface="ヒラギノ角ゴ ProN W3" charset="0"/>
                  <a:sym typeface="Arial Bold" charset="0"/>
                </a:rPr>
                <a:t>, so PowerShell checks what can be accepted </a:t>
              </a:r>
              <a:r>
                <a:rPr lang="en-US" altLang="ja-JP" sz="1300" dirty="0" err="1">
                  <a:latin typeface="Arial Bold" charset="0"/>
                  <a:ea typeface="MS PGothic" charset="0"/>
                  <a:cs typeface="ヒラギノ角ゴ ProN W3" charset="0"/>
                  <a:sym typeface="Arial Bold" charset="0"/>
                </a:rPr>
                <a:t>ByPropertyName</a:t>
              </a:r>
              <a:r>
                <a:rPr lang="en-US" altLang="ja-JP" sz="1300" dirty="0">
                  <a:latin typeface="Arial Bold" charset="0"/>
                  <a:ea typeface="MS PGothic" charset="0"/>
                  <a:cs typeface="ヒラギノ角ゴ ProN W3" charset="0"/>
                  <a:sym typeface="Arial Bold" charset="0"/>
                </a:rPr>
                <a:t>.</a:t>
              </a:r>
              <a:endParaRPr lang="en-US" sz="1300" dirty="0">
                <a:latin typeface="Arial Bold" charset="0"/>
                <a:ea typeface="MS PGothic" charset="0"/>
                <a:cs typeface="ヒラギノ角ゴ ProN W3" charset="0"/>
                <a:sym typeface="Arial Bold" charset="0"/>
              </a:endParaRPr>
            </a:p>
          </p:txBody>
        </p:sp>
      </p:grpSp>
      <p:sp>
        <p:nvSpPr>
          <p:cNvPr id="11" name="Rectangle 9"/>
          <p:cNvSpPr>
            <a:spLocks/>
          </p:cNvSpPr>
          <p:nvPr/>
        </p:nvSpPr>
        <p:spPr bwMode="auto">
          <a:xfrm>
            <a:off x="1078017" y="2214987"/>
            <a:ext cx="3483544" cy="207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1.  Get-Process is passing a </a:t>
            </a:r>
            <a:r>
              <a:rPr lang="ja-JP" altLang="en-US" sz="1300" dirty="0">
                <a:latin typeface="Arial" charset="0"/>
                <a:ea typeface="MS PGothic" charset="0"/>
                <a:cs typeface="ヒラギノ角ゴ ProN W3" charset="0"/>
                <a:sym typeface="Arial Bold" charset="0"/>
              </a:rPr>
              <a:t>“</a:t>
            </a:r>
            <a:r>
              <a:rPr lang="en-US" altLang="ja-JP" sz="1300" dirty="0">
                <a:latin typeface="Arial Bold" charset="0"/>
                <a:ea typeface="MS PGothic" charset="0"/>
                <a:cs typeface="ヒラギノ角ゴ ProN W3" charset="0"/>
                <a:sym typeface="Arial Bold" charset="0"/>
              </a:rPr>
              <a:t>Process</a:t>
            </a:r>
            <a:r>
              <a:rPr lang="ja-JP" altLang="en-US" sz="1300" dirty="0">
                <a:latin typeface="Arial" charset="0"/>
                <a:ea typeface="MS PGothic" charset="0"/>
                <a:cs typeface="ヒラギノ角ゴ ProN W3" charset="0"/>
                <a:sym typeface="Arial Bold" charset="0"/>
              </a:rPr>
              <a:t>”</a:t>
            </a:r>
            <a:r>
              <a:rPr lang="en-US" altLang="ja-JP" sz="1300" dirty="0">
                <a:latin typeface="Arial Bold" charset="0"/>
                <a:ea typeface="MS PGothic" charset="0"/>
                <a:cs typeface="ヒラギノ角ゴ ProN W3" charset="0"/>
                <a:sym typeface="Arial Bold" charset="0"/>
              </a:rPr>
              <a:t> Object</a:t>
            </a:r>
            <a:endParaRPr lang="en-US" sz="1300" dirty="0">
              <a:latin typeface="Arial Bold" charset="0"/>
              <a:ea typeface="MS PGothic" charset="0"/>
              <a:cs typeface="ヒラギノ角ゴ ProN W3" charset="0"/>
              <a:sym typeface="Arial Bold" charset="0"/>
            </a:endParaRPr>
          </a:p>
        </p:txBody>
      </p:sp>
      <p:sp>
        <p:nvSpPr>
          <p:cNvPr id="12" name="Rectangle 10"/>
          <p:cNvSpPr>
            <a:spLocks/>
          </p:cNvSpPr>
          <p:nvPr/>
        </p:nvSpPr>
        <p:spPr bwMode="auto">
          <a:xfrm>
            <a:off x="1028073" y="5226566"/>
            <a:ext cx="3483544" cy="52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a:latin typeface="Arial Bold" charset="0"/>
                <a:ea typeface="MS PGothic" charset="0"/>
                <a:cs typeface="ヒラギノ角ゴ ProN W3" charset="0"/>
                <a:sym typeface="Arial Bold" charset="0"/>
              </a:rPr>
              <a:t>3.  -Name does accept strings ByPropertyName, and the objects in the pipeline are labeled as a Name property</a:t>
            </a:r>
          </a:p>
        </p:txBody>
      </p:sp>
      <p:pic>
        <p:nvPicPr>
          <p:cNvPr id="1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920" y="4883830"/>
            <a:ext cx="1604428" cy="179796"/>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920" y="5232185"/>
            <a:ext cx="5312717" cy="769751"/>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13"/>
          <p:cNvSpPr>
            <a:spLocks/>
          </p:cNvSpPr>
          <p:nvPr/>
        </p:nvSpPr>
        <p:spPr bwMode="auto">
          <a:xfrm>
            <a:off x="1028073" y="5844614"/>
            <a:ext cx="3483544" cy="365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4.  Stop-Service attempts to use the objects for its -Name, in this example, fails</a:t>
            </a:r>
          </a:p>
        </p:txBody>
      </p:sp>
      <p:pic>
        <p:nvPicPr>
          <p:cNvPr id="17"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0661" y="5018677"/>
            <a:ext cx="561862" cy="5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082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2600" dirty="0">
                <a:solidFill>
                  <a:srgbClr val="7030A0"/>
                </a:solidFill>
              </a:rPr>
              <a:t>4- What if my property doesn’t match – Customize it</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grpSp>
        <p:nvGrpSpPr>
          <p:cNvPr id="5" name="Group 4"/>
          <p:cNvGrpSpPr/>
          <p:nvPr/>
        </p:nvGrpSpPr>
        <p:grpSpPr>
          <a:xfrm>
            <a:off x="905582" y="2194668"/>
            <a:ext cx="9599386" cy="3755179"/>
            <a:chOff x="537029" y="1391194"/>
            <a:chExt cx="11119757" cy="4349932"/>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314" y="1391194"/>
              <a:ext cx="5958114"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29" y="2612572"/>
              <a:ext cx="11119757" cy="3128554"/>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412385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The Parenthetical – when all else fails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33" y="2658830"/>
            <a:ext cx="7013886" cy="1390058"/>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2455" y="4599460"/>
            <a:ext cx="6656530" cy="1275582"/>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Rectangle 5"/>
          <p:cNvSpPr>
            <a:spLocks/>
          </p:cNvSpPr>
          <p:nvPr/>
        </p:nvSpPr>
        <p:spPr bwMode="auto">
          <a:xfrm>
            <a:off x="3318576" y="6033309"/>
            <a:ext cx="7442231" cy="35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  </a:t>
            </a:r>
            <a:r>
              <a:rPr lang="en-US" sz="2400" dirty="0">
                <a:latin typeface="Arial Bold" charset="0"/>
                <a:ea typeface="MS PGothic" charset="0"/>
                <a:cs typeface="ヒラギノ角ゴ ProN W3" charset="0"/>
                <a:sym typeface="Arial Bold" charset="0"/>
              </a:rPr>
              <a:t>Parenthesis don</a:t>
            </a:r>
            <a:r>
              <a:rPr lang="ja-JP" altLang="en-US" sz="2400" dirty="0">
                <a:latin typeface="Arial" charset="0"/>
                <a:ea typeface="MS PGothic" charset="0"/>
                <a:cs typeface="ヒラギノ角ゴ ProN W3" charset="0"/>
                <a:sym typeface="Arial Bold" charset="0"/>
              </a:rPr>
              <a:t>’</a:t>
            </a:r>
            <a:r>
              <a:rPr lang="en-US" altLang="ja-JP" sz="2400" dirty="0">
                <a:latin typeface="Arial Bold" charset="0"/>
                <a:ea typeface="MS PGothic" charset="0"/>
                <a:cs typeface="ヒラギノ角ゴ ProN W3" charset="0"/>
                <a:sym typeface="Arial Bold" charset="0"/>
              </a:rPr>
              <a:t>t rely on binding and attach information directly to the desired parameter.</a:t>
            </a:r>
            <a:endParaRPr lang="en-US" sz="2400" dirty="0">
              <a:latin typeface="Arial Bold" charset="0"/>
              <a:ea typeface="MS PGothic" charset="0"/>
              <a:cs typeface="ヒラギノ角ゴ ProN W3" charset="0"/>
              <a:sym typeface="Arial Bold" charset="0"/>
            </a:endParaRPr>
          </a:p>
        </p:txBody>
      </p:sp>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262" y="3203951"/>
            <a:ext cx="6995716" cy="1248326"/>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 name="AutoShape 8"/>
          <p:cNvSpPr>
            <a:spLocks/>
          </p:cNvSpPr>
          <p:nvPr/>
        </p:nvSpPr>
        <p:spPr bwMode="auto">
          <a:xfrm>
            <a:off x="1596441" y="2086782"/>
            <a:ext cx="3464545" cy="512414"/>
          </a:xfrm>
          <a:custGeom>
            <a:avLst/>
            <a:gdLst>
              <a:gd name="T0" fmla="*/ 2147483646 w 21600"/>
              <a:gd name="T1" fmla="*/ 0 h 14656"/>
              <a:gd name="T2" fmla="*/ 0 w 21600"/>
              <a:gd name="T3" fmla="*/ 2147483646 h 14656"/>
              <a:gd name="T4" fmla="*/ 0 w 21600"/>
              <a:gd name="T5" fmla="*/ 2147483646 h 14656"/>
              <a:gd name="T6" fmla="*/ 2147483646 w 21600"/>
              <a:gd name="T7" fmla="*/ 2147483646 h 14656"/>
              <a:gd name="T8" fmla="*/ 2147483646 w 21600"/>
              <a:gd name="T9" fmla="*/ 2147483646 h 14656"/>
              <a:gd name="T10" fmla="*/ 2147483646 w 21600"/>
              <a:gd name="T11" fmla="*/ 2147483646 h 14656"/>
              <a:gd name="T12" fmla="*/ 2147483646 w 21600"/>
              <a:gd name="T13" fmla="*/ 2147483646 h 14656"/>
              <a:gd name="T14" fmla="*/ 2147483646 w 21600"/>
              <a:gd name="T15" fmla="*/ 2147483646 h 14656"/>
              <a:gd name="T16" fmla="*/ 2147483646 w 21600"/>
              <a:gd name="T17" fmla="*/ 2147483646 h 14656"/>
              <a:gd name="T18" fmla="*/ 2147483646 w 21600"/>
              <a:gd name="T19" fmla="*/ 2147483646 h 14656"/>
              <a:gd name="T20" fmla="*/ 2147483646 w 21600"/>
              <a:gd name="T21" fmla="*/ 0 h 14656"/>
              <a:gd name="T22" fmla="*/ 2147483646 w 21600"/>
              <a:gd name="T23" fmla="*/ 0 h 14656"/>
              <a:gd name="T24" fmla="*/ 2147483646 w 21600"/>
              <a:gd name="T25" fmla="*/ 0 h 1465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600"/>
              <a:gd name="T40" fmla="*/ 0 h 14656"/>
              <a:gd name="T41" fmla="*/ 21600 w 21600"/>
              <a:gd name="T42" fmla="*/ 14656 h 1465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600" h="14656">
                <a:moveTo>
                  <a:pt x="755" y="0"/>
                </a:moveTo>
                <a:cubicBezTo>
                  <a:pt x="338" y="0"/>
                  <a:pt x="0" y="1930"/>
                  <a:pt x="0" y="4311"/>
                </a:cubicBezTo>
                <a:lnTo>
                  <a:pt x="0" y="10345"/>
                </a:lnTo>
                <a:cubicBezTo>
                  <a:pt x="0" y="12726"/>
                  <a:pt x="338" y="14656"/>
                  <a:pt x="755" y="14656"/>
                </a:cubicBezTo>
                <a:lnTo>
                  <a:pt x="16748" y="14656"/>
                </a:lnTo>
                <a:lnTo>
                  <a:pt x="17124" y="21600"/>
                </a:lnTo>
                <a:lnTo>
                  <a:pt x="17502" y="14656"/>
                </a:lnTo>
                <a:lnTo>
                  <a:pt x="20845" y="14656"/>
                </a:lnTo>
                <a:cubicBezTo>
                  <a:pt x="21262" y="14656"/>
                  <a:pt x="21600" y="12726"/>
                  <a:pt x="21600" y="10345"/>
                </a:cubicBezTo>
                <a:lnTo>
                  <a:pt x="21600" y="4311"/>
                </a:lnTo>
                <a:cubicBezTo>
                  <a:pt x="21600" y="1930"/>
                  <a:pt x="21262" y="0"/>
                  <a:pt x="20845" y="0"/>
                </a:cubicBezTo>
                <a:lnTo>
                  <a:pt x="755" y="0"/>
                </a:lnTo>
                <a:close/>
                <a:moveTo>
                  <a:pt x="755"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1" name="Rectangle 9"/>
          <p:cNvSpPr>
            <a:spLocks/>
          </p:cNvSpPr>
          <p:nvPr/>
        </p:nvSpPr>
        <p:spPr bwMode="auto">
          <a:xfrm>
            <a:off x="1687295" y="2162769"/>
            <a:ext cx="3379749" cy="35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latin typeface="Arial Bold" charset="0"/>
                <a:ea typeface="MS PGothic" charset="0"/>
                <a:cs typeface="ヒラギノ角ゴ ProN W3" charset="0"/>
                <a:sym typeface="Arial Bold" charset="0"/>
              </a:rPr>
              <a:t>1.  I want to pass a list of computer names to Get-Service.  Why does this fail?</a:t>
            </a:r>
          </a:p>
        </p:txBody>
      </p:sp>
      <p:sp>
        <p:nvSpPr>
          <p:cNvPr id="12" name="Rectangle 10"/>
          <p:cNvSpPr>
            <a:spLocks/>
          </p:cNvSpPr>
          <p:nvPr/>
        </p:nvSpPr>
        <p:spPr bwMode="auto">
          <a:xfrm>
            <a:off x="6199684" y="3492864"/>
            <a:ext cx="4561123" cy="964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dirty="0">
                <a:solidFill>
                  <a:srgbClr val="FFFF00"/>
                </a:solidFill>
                <a:latin typeface="Arial Bold" charset="0"/>
                <a:ea typeface="MS PGothic" charset="0"/>
                <a:cs typeface="ヒラギノ角ゴ ProN W3" charset="0"/>
                <a:sym typeface="Arial Bold" charset="0"/>
              </a:rPr>
              <a:t>2.  -Name and -</a:t>
            </a:r>
            <a:r>
              <a:rPr lang="en-US" sz="1300" dirty="0" err="1">
                <a:solidFill>
                  <a:srgbClr val="FFFF00"/>
                </a:solidFill>
                <a:latin typeface="Arial Bold" charset="0"/>
                <a:ea typeface="MS PGothic" charset="0"/>
                <a:cs typeface="ヒラギノ角ゴ ProN W3" charset="0"/>
                <a:sym typeface="Arial Bold" charset="0"/>
              </a:rPr>
              <a:t>InputObject</a:t>
            </a:r>
            <a:r>
              <a:rPr lang="en-US" sz="1300" dirty="0">
                <a:solidFill>
                  <a:srgbClr val="FFFF00"/>
                </a:solidFill>
                <a:latin typeface="Arial Bold" charset="0"/>
                <a:ea typeface="MS PGothic" charset="0"/>
                <a:cs typeface="ヒラギノ角ゴ ProN W3" charset="0"/>
                <a:sym typeface="Arial Bold" charset="0"/>
              </a:rPr>
              <a:t> accept pipeline input </a:t>
            </a:r>
            <a:r>
              <a:rPr lang="en-US" sz="1300" dirty="0" err="1">
                <a:solidFill>
                  <a:srgbClr val="FFFF00"/>
                </a:solidFill>
                <a:latin typeface="Arial Bold" charset="0"/>
                <a:ea typeface="MS PGothic" charset="0"/>
                <a:cs typeface="ヒラギノ角ゴ ProN W3" charset="0"/>
                <a:sym typeface="Arial Bold" charset="0"/>
              </a:rPr>
              <a:t>ByValue</a:t>
            </a:r>
            <a:r>
              <a:rPr lang="en-US" sz="1300" dirty="0">
                <a:solidFill>
                  <a:srgbClr val="FFFF00"/>
                </a:solidFill>
                <a:latin typeface="Arial Bold" charset="0"/>
                <a:ea typeface="MS PGothic" charset="0"/>
                <a:cs typeface="ヒラギノ角ゴ ProN W3" charset="0"/>
                <a:sym typeface="Arial Bold" charset="0"/>
              </a:rPr>
              <a:t>, not -</a:t>
            </a:r>
            <a:r>
              <a:rPr lang="en-US" sz="1300" dirty="0" err="1">
                <a:solidFill>
                  <a:srgbClr val="FFFF00"/>
                </a:solidFill>
                <a:latin typeface="Arial Bold" charset="0"/>
                <a:ea typeface="MS PGothic" charset="0"/>
                <a:cs typeface="ヒラギノ角ゴ ProN W3" charset="0"/>
                <a:sym typeface="Arial Bold" charset="0"/>
              </a:rPr>
              <a:t>Computername</a:t>
            </a:r>
            <a:r>
              <a:rPr lang="en-US" sz="1300" dirty="0">
                <a:solidFill>
                  <a:srgbClr val="FFFF00"/>
                </a:solidFill>
                <a:latin typeface="Arial Bold" charset="0"/>
                <a:ea typeface="MS PGothic" charset="0"/>
                <a:cs typeface="ヒラギノ角ゴ ProN W3" charset="0"/>
                <a:sym typeface="Arial Bold" charset="0"/>
              </a:rPr>
              <a:t>.  -Name accepts text, and then causes the failure.</a:t>
            </a:r>
          </a:p>
          <a:p>
            <a:pPr eaLnBrk="1" hangingPunct="1"/>
            <a:endParaRPr lang="en-US" sz="1300" dirty="0">
              <a:solidFill>
                <a:srgbClr val="FFFF00"/>
              </a:solidFill>
              <a:latin typeface="Arial Bold" charset="0"/>
              <a:ea typeface="MS PGothic" charset="0"/>
              <a:cs typeface="ヒラギノ角ゴ ProN W3" charset="0"/>
              <a:sym typeface="Arial Bold" charset="0"/>
            </a:endParaRPr>
          </a:p>
        </p:txBody>
      </p:sp>
    </p:spTree>
    <p:extLst>
      <p:ext uri="{BB962C8B-B14F-4D97-AF65-F5344CB8AC3E}">
        <p14:creationId xmlns:p14="http://schemas.microsoft.com/office/powerpoint/2010/main" val="383455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The Parenthetical – when all else fails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06</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951" y="2100918"/>
            <a:ext cx="7418542" cy="231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463" y="2869991"/>
            <a:ext cx="7507159" cy="2312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117" y="4294199"/>
            <a:ext cx="7317265" cy="2159099"/>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9" name="Group 7"/>
          <p:cNvGrpSpPr>
            <a:grpSpLocks/>
          </p:cNvGrpSpPr>
          <p:nvPr/>
        </p:nvGrpSpPr>
        <p:grpSpPr bwMode="auto">
          <a:xfrm>
            <a:off x="8677027" y="2100918"/>
            <a:ext cx="2278733" cy="625940"/>
            <a:chOff x="0" y="0"/>
            <a:chExt cx="2880" cy="608"/>
          </a:xfrm>
        </p:grpSpPr>
        <p:sp>
          <p:nvSpPr>
            <p:cNvPr id="18" name="AutoShape 5"/>
            <p:cNvSpPr>
              <a:spLocks/>
            </p:cNvSpPr>
            <p:nvPr/>
          </p:nvSpPr>
          <p:spPr bwMode="auto">
            <a:xfrm>
              <a:off x="0" y="0"/>
              <a:ext cx="2880" cy="608"/>
            </a:xfrm>
            <a:custGeom>
              <a:avLst/>
              <a:gdLst>
                <a:gd name="T0" fmla="*/ 0 w 21410"/>
                <a:gd name="T1" fmla="*/ 0 h 21600"/>
                <a:gd name="T2" fmla="*/ 0 w 21410"/>
                <a:gd name="T3" fmla="*/ 0 h 21600"/>
                <a:gd name="T4" fmla="*/ 0 w 21410"/>
                <a:gd name="T5" fmla="*/ 0 h 21600"/>
                <a:gd name="T6" fmla="*/ 0 w 21410"/>
                <a:gd name="T7" fmla="*/ 0 h 21600"/>
                <a:gd name="T8" fmla="*/ 0 w 21410"/>
                <a:gd name="T9" fmla="*/ 0 h 21600"/>
                <a:gd name="T10" fmla="*/ 0 w 21410"/>
                <a:gd name="T11" fmla="*/ 0 h 21600"/>
                <a:gd name="T12" fmla="*/ 0 w 21410"/>
                <a:gd name="T13" fmla="*/ 0 h 21600"/>
                <a:gd name="T14" fmla="*/ 0 w 21410"/>
                <a:gd name="T15" fmla="*/ 0 h 21600"/>
                <a:gd name="T16" fmla="*/ 0 w 21410"/>
                <a:gd name="T17" fmla="*/ 0 h 21600"/>
                <a:gd name="T18" fmla="*/ 0 w 21410"/>
                <a:gd name="T19" fmla="*/ 0 h 21600"/>
                <a:gd name="T20" fmla="*/ 0 w 21410"/>
                <a:gd name="T21" fmla="*/ 0 h 21600"/>
                <a:gd name="T22" fmla="*/ 0 w 21410"/>
                <a:gd name="T23" fmla="*/ 0 h 21600"/>
                <a:gd name="T24" fmla="*/ 0 w 2141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10"/>
                <a:gd name="T40" fmla="*/ 0 h 21600"/>
                <a:gd name="T41" fmla="*/ 21410 w 21410"/>
                <a:gd name="T42" fmla="*/ 21600 h 216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10" h="21600">
                  <a:moveTo>
                    <a:pt x="1189" y="0"/>
                  </a:moveTo>
                  <a:cubicBezTo>
                    <a:pt x="533" y="0"/>
                    <a:pt x="0" y="2545"/>
                    <a:pt x="0" y="5684"/>
                  </a:cubicBezTo>
                  <a:lnTo>
                    <a:pt x="0" y="15916"/>
                  </a:lnTo>
                  <a:cubicBezTo>
                    <a:pt x="0" y="19055"/>
                    <a:pt x="533" y="21600"/>
                    <a:pt x="1189" y="21600"/>
                  </a:cubicBezTo>
                  <a:lnTo>
                    <a:pt x="20221" y="21600"/>
                  </a:lnTo>
                  <a:cubicBezTo>
                    <a:pt x="20878" y="21600"/>
                    <a:pt x="21410" y="19055"/>
                    <a:pt x="21410" y="15916"/>
                  </a:cubicBezTo>
                  <a:lnTo>
                    <a:pt x="21410" y="15658"/>
                  </a:lnTo>
                  <a:lnTo>
                    <a:pt x="21600" y="13411"/>
                  </a:lnTo>
                  <a:lnTo>
                    <a:pt x="21410" y="11155"/>
                  </a:lnTo>
                  <a:lnTo>
                    <a:pt x="21410" y="5684"/>
                  </a:lnTo>
                  <a:cubicBezTo>
                    <a:pt x="21410" y="2545"/>
                    <a:pt x="20878" y="0"/>
                    <a:pt x="20221" y="0"/>
                  </a:cubicBezTo>
                  <a:lnTo>
                    <a:pt x="1189" y="0"/>
                  </a:lnTo>
                  <a:close/>
                  <a:moveTo>
                    <a:pt x="1189" y="0"/>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9" name="Rectangle 6"/>
            <p:cNvSpPr>
              <a:spLocks/>
            </p:cNvSpPr>
            <p:nvPr/>
          </p:nvSpPr>
          <p:spPr bwMode="auto">
            <a:xfrm>
              <a:off x="128" y="46"/>
              <a:ext cx="265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a:latin typeface="Arial Bold" charset="0"/>
                  <a:ea typeface="MS PGothic" charset="0"/>
                  <a:cs typeface="ヒラギノ角ゴ ProN W3" charset="0"/>
                  <a:sym typeface="Arial Bold" charset="0"/>
                </a:rPr>
                <a:t>Returns a collection (table) </a:t>
              </a:r>
            </a:p>
            <a:p>
              <a:pPr eaLnBrk="1" hangingPunct="1"/>
              <a:r>
                <a:rPr lang="en-US" sz="1300">
                  <a:latin typeface="Arial Bold" charset="0"/>
                  <a:ea typeface="MS PGothic" charset="0"/>
                  <a:cs typeface="ヒラギノ角ゴ ProN W3" charset="0"/>
                  <a:sym typeface="Arial Bold" charset="0"/>
                </a:rPr>
                <a:t>of objects.</a:t>
              </a:r>
            </a:p>
          </p:txBody>
        </p:sp>
      </p:grpSp>
      <p:sp>
        <p:nvSpPr>
          <p:cNvPr id="10" name="AutoShape 8"/>
          <p:cNvSpPr>
            <a:spLocks/>
          </p:cNvSpPr>
          <p:nvPr/>
        </p:nvSpPr>
        <p:spPr bwMode="auto">
          <a:xfrm>
            <a:off x="8949208" y="3508513"/>
            <a:ext cx="2012881" cy="596348"/>
          </a:xfrm>
          <a:custGeom>
            <a:avLst/>
            <a:gdLst>
              <a:gd name="T0" fmla="*/ 0 w 21600"/>
              <a:gd name="T1" fmla="*/ 2147483646 h 21600"/>
              <a:gd name="T2" fmla="*/ 0 w 21600"/>
              <a:gd name="T3" fmla="*/ 2147483646 h 21600"/>
              <a:gd name="T4" fmla="*/ 2147483646 w 21600"/>
              <a:gd name="T5" fmla="*/ 0 h 21600"/>
              <a:gd name="T6" fmla="*/ 2147483646 w 21600"/>
              <a:gd name="T7" fmla="*/ 0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w 21600"/>
              <a:gd name="T17" fmla="*/ 2147483646 h 21600"/>
              <a:gd name="T18" fmla="*/ 0 w 21600"/>
              <a:gd name="T19" fmla="*/ 2147483646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600"/>
              <a:gd name="T31" fmla="*/ 0 h 21600"/>
              <a:gd name="T32" fmla="*/ 21600 w 21600"/>
              <a:gd name="T33" fmla="*/ 216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a:moveTo>
                  <a:pt x="0" y="15916"/>
                </a:moveTo>
                <a:lnTo>
                  <a:pt x="0" y="5684"/>
                </a:lnTo>
                <a:cubicBezTo>
                  <a:pt x="0" y="2545"/>
                  <a:pt x="608" y="0"/>
                  <a:pt x="1358" y="0"/>
                </a:cubicBezTo>
                <a:lnTo>
                  <a:pt x="20242" y="0"/>
                </a:lnTo>
                <a:cubicBezTo>
                  <a:pt x="20992" y="0"/>
                  <a:pt x="21600" y="2545"/>
                  <a:pt x="21600" y="5684"/>
                </a:cubicBezTo>
                <a:lnTo>
                  <a:pt x="21600" y="15916"/>
                </a:lnTo>
                <a:cubicBezTo>
                  <a:pt x="21600" y="19055"/>
                  <a:pt x="20992" y="21600"/>
                  <a:pt x="20242" y="21600"/>
                </a:cubicBezTo>
                <a:lnTo>
                  <a:pt x="1358" y="21600"/>
                </a:lnTo>
                <a:cubicBezTo>
                  <a:pt x="608" y="21600"/>
                  <a:pt x="0" y="19055"/>
                  <a:pt x="0" y="15916"/>
                </a:cubicBezTo>
                <a:close/>
                <a:moveTo>
                  <a:pt x="0" y="15916"/>
                </a:moveTo>
              </a:path>
            </a:pathLst>
          </a:custGeom>
          <a:gradFill rotWithShape="0">
            <a:gsLst>
              <a:gs pos="0">
                <a:srgbClr val="FFFFFF">
                  <a:alpha val="50000"/>
                </a:srgbClr>
              </a:gs>
              <a:gs pos="100000">
                <a:srgbClr val="B1852A"/>
              </a:gs>
            </a:gsLst>
            <a:lin ang="0" scaled="1"/>
          </a:gradFill>
          <a:ln w="12700">
            <a:solidFill>
              <a:srgbClr val="4B4B4B"/>
            </a:solidFill>
            <a:miter lim="800000"/>
            <a:headEnd/>
            <a:tailEnd/>
          </a:ln>
        </p:spPr>
        <p:txBody>
          <a:bodyPr lIns="0" tIns="0" rIns="0" bIns="0"/>
          <a:lstStyle/>
          <a:p>
            <a:endParaRPr lang="en-US"/>
          </a:p>
        </p:txBody>
      </p:sp>
      <p:sp>
        <p:nvSpPr>
          <p:cNvPr id="11" name="Rectangle 9"/>
          <p:cNvSpPr>
            <a:spLocks/>
          </p:cNvSpPr>
          <p:nvPr/>
        </p:nvSpPr>
        <p:spPr bwMode="auto">
          <a:xfrm>
            <a:off x="9050485" y="3616276"/>
            <a:ext cx="1867295" cy="36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eaLnBrk="1" hangingPunct="1"/>
            <a:r>
              <a:rPr lang="en-US" sz="1300">
                <a:latin typeface="Arial Bold" charset="0"/>
                <a:ea typeface="MS PGothic" charset="0"/>
                <a:cs typeface="ヒラギノ角ゴ ProN W3" charset="0"/>
                <a:sym typeface="Arial Bold" charset="0"/>
              </a:rPr>
              <a:t>Returns string contents </a:t>
            </a:r>
          </a:p>
        </p:txBody>
      </p:sp>
      <p:pic>
        <p:nvPicPr>
          <p:cNvPr id="12" name="Picture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1924" y="2240490"/>
            <a:ext cx="2082509" cy="216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4785" y="2657072"/>
            <a:ext cx="4823319" cy="740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1215" y="3880466"/>
            <a:ext cx="3607994" cy="91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AutoShape 13"/>
          <p:cNvSpPr>
            <a:spLocks/>
          </p:cNvSpPr>
          <p:nvPr/>
        </p:nvSpPr>
        <p:spPr bwMode="auto">
          <a:xfrm>
            <a:off x="3429611" y="4636009"/>
            <a:ext cx="1386229" cy="136724"/>
          </a:xfrm>
          <a:prstGeom prst="roundRect">
            <a:avLst>
              <a:gd name="adj" fmla="val 50000"/>
            </a:avLst>
          </a:prstGeom>
          <a:solidFill>
            <a:schemeClr val="accent1">
              <a:alpha val="61960"/>
            </a:schemeClr>
          </a:solidFill>
          <a:ln w="12700">
            <a:solidFill>
              <a:srgbClr val="4B4B4B"/>
            </a:solidFill>
            <a:miter lim="800000"/>
            <a:headEnd/>
            <a:tailEnd/>
          </a:ln>
        </p:spPr>
        <p:txBody>
          <a:bodyPr lIns="0" tIns="0" rIns="0" bIns="0"/>
          <a:lstStyle/>
          <a:p>
            <a:pPr algn="ctr" eaLnBrk="1" hangingPunct="1"/>
            <a:endParaRPr lang="en-US">
              <a:ea typeface="ヒラギノ角ゴ ProN W3" charset="0"/>
              <a:cs typeface="ヒラギノ角ゴ ProN W3" charset="0"/>
            </a:endParaRPr>
          </a:p>
        </p:txBody>
      </p:sp>
      <p:sp>
        <p:nvSpPr>
          <p:cNvPr id="17" name="AutoShape 14"/>
          <p:cNvSpPr>
            <a:spLocks/>
          </p:cNvSpPr>
          <p:nvPr/>
        </p:nvSpPr>
        <p:spPr bwMode="auto">
          <a:xfrm>
            <a:off x="2296574" y="3245981"/>
            <a:ext cx="867185" cy="136724"/>
          </a:xfrm>
          <a:prstGeom prst="roundRect">
            <a:avLst>
              <a:gd name="adj" fmla="val 50000"/>
            </a:avLst>
          </a:prstGeom>
          <a:solidFill>
            <a:schemeClr val="accent1">
              <a:alpha val="61960"/>
            </a:schemeClr>
          </a:solidFill>
          <a:ln w="12700">
            <a:solidFill>
              <a:srgbClr val="4B4B4B"/>
            </a:solidFill>
            <a:miter lim="800000"/>
            <a:headEnd/>
            <a:tailEnd/>
          </a:ln>
        </p:spPr>
        <p:txBody>
          <a:bodyPr lIns="0" tIns="0" rIns="0" bIns="0"/>
          <a:lstStyle/>
          <a:p>
            <a:pPr algn="ctr" eaLnBrk="1" hangingPunct="1"/>
            <a:endParaRPr lang="en-US">
              <a:ea typeface="ヒラギノ角ゴ ProN W3" charset="0"/>
              <a:cs typeface="ヒラギノ角ゴ ProN W3" charset="0"/>
            </a:endParaRPr>
          </a:p>
        </p:txBody>
      </p:sp>
    </p:spTree>
    <p:extLst>
      <p:ext uri="{BB962C8B-B14F-4D97-AF65-F5344CB8AC3E}">
        <p14:creationId xmlns:p14="http://schemas.microsoft.com/office/powerpoint/2010/main" val="414097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07 | The Power in the Shell - Remoting</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07</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356" y="2110409"/>
            <a:ext cx="5238750" cy="3810000"/>
          </a:xfrm>
          <a:prstGeom prst="rect">
            <a:avLst/>
          </a:prstGeom>
        </p:spPr>
      </p:pic>
      <p:sp>
        <p:nvSpPr>
          <p:cNvPr id="6" name="Content Placeholder 2"/>
          <p:cNvSpPr txBox="1">
            <a:spLocks/>
          </p:cNvSpPr>
          <p:nvPr/>
        </p:nvSpPr>
        <p:spPr>
          <a:xfrm>
            <a:off x="6510130" y="2105801"/>
            <a:ext cx="3539722"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200000"/>
              </a:lnSpc>
            </a:pPr>
            <a:r>
              <a:rPr lang="en-US" dirty="0"/>
              <a:t>Overview of Remoting</a:t>
            </a:r>
          </a:p>
          <a:p>
            <a:pPr>
              <a:lnSpc>
                <a:spcPct val="200000"/>
              </a:lnSpc>
            </a:pPr>
            <a:r>
              <a:rPr lang="en-US" dirty="0"/>
              <a:t>Enable Remoting</a:t>
            </a:r>
          </a:p>
          <a:p>
            <a:pPr>
              <a:lnSpc>
                <a:spcPct val="200000"/>
              </a:lnSpc>
            </a:pPr>
            <a:r>
              <a:rPr lang="en-US" dirty="0"/>
              <a:t>One-To-One</a:t>
            </a:r>
          </a:p>
          <a:p>
            <a:pPr>
              <a:lnSpc>
                <a:spcPct val="200000"/>
              </a:lnSpc>
            </a:pPr>
            <a:r>
              <a:rPr lang="en-US" dirty="0"/>
              <a:t>One-To-Many</a:t>
            </a:r>
          </a:p>
          <a:p>
            <a:pPr>
              <a:lnSpc>
                <a:spcPct val="200000"/>
              </a:lnSpc>
            </a:pPr>
            <a:r>
              <a:rPr lang="en-US" dirty="0"/>
              <a:t>Not the end yet!</a:t>
            </a:r>
            <a:endParaRPr lang="en-GB" dirty="0"/>
          </a:p>
        </p:txBody>
      </p:sp>
    </p:spTree>
    <p:extLst>
      <p:ext uri="{BB962C8B-B14F-4D97-AF65-F5344CB8AC3E}">
        <p14:creationId xmlns:p14="http://schemas.microsoft.com/office/powerpoint/2010/main" val="31229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Overview of Remoting</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07</a:t>
            </a:r>
          </a:p>
        </p:txBody>
      </p:sp>
      <p:grpSp>
        <p:nvGrpSpPr>
          <p:cNvPr id="6" name="Group 5"/>
          <p:cNvGrpSpPr/>
          <p:nvPr/>
        </p:nvGrpSpPr>
        <p:grpSpPr>
          <a:xfrm>
            <a:off x="1226512" y="2208912"/>
            <a:ext cx="8702679" cy="4267890"/>
            <a:chOff x="446000" y="1225129"/>
            <a:chExt cx="10638288" cy="5217135"/>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429" y="2681151"/>
              <a:ext cx="1944914" cy="195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8"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106880">
              <a:off x="4109872" y="3143380"/>
              <a:ext cx="1951761" cy="450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9" name="Group 14"/>
            <p:cNvGrpSpPr>
              <a:grpSpLocks/>
            </p:cNvGrpSpPr>
            <p:nvPr/>
          </p:nvGrpSpPr>
          <p:grpSpPr bwMode="auto">
            <a:xfrm>
              <a:off x="6201620" y="1225129"/>
              <a:ext cx="4361543" cy="2992210"/>
              <a:chOff x="0" y="0"/>
              <a:chExt cx="4808" cy="3664"/>
            </a:xfrm>
          </p:grpSpPr>
          <p:sp>
            <p:nvSpPr>
              <p:cNvPr id="17" name="Oval 4"/>
              <p:cNvSpPr>
                <a:spLocks/>
              </p:cNvSpPr>
              <p:nvPr/>
            </p:nvSpPr>
            <p:spPr bwMode="auto">
              <a:xfrm>
                <a:off x="154" y="933"/>
                <a:ext cx="4524" cy="2333"/>
              </a:xfrm>
              <a:prstGeom prst="ellipse">
                <a:avLst/>
              </a:prstGeom>
              <a:gradFill rotWithShape="0">
                <a:gsLst>
                  <a:gs pos="0">
                    <a:srgbClr val="FFFFFF">
                      <a:alpha val="39000"/>
                    </a:srgbClr>
                  </a:gs>
                  <a:gs pos="100000">
                    <a:srgbClr val="FFFF00">
                      <a:alpha val="39000"/>
                    </a:srgbClr>
                  </a:gs>
                </a:gsLst>
                <a:lin ang="5400000" scaled="1"/>
              </a:gradFill>
              <a:ln w="12700">
                <a:solidFill>
                  <a:srgbClr val="4B4B4B">
                    <a:alpha val="38823"/>
                  </a:srgbClr>
                </a:solidFill>
                <a:miter lim="800000"/>
                <a:headEnd/>
                <a:tailEnd/>
              </a:ln>
              <a:effectLst>
                <a:outerShdw blurRad="63500" dist="76199" dir="2700000" algn="ctr" rotWithShape="0">
                  <a:schemeClr val="bg2">
                    <a:alpha val="75000"/>
                  </a:schemeClr>
                </a:outerShdw>
              </a:effectLst>
            </p:spPr>
            <p:txBody>
              <a:bodyPr lIns="0" tIns="0" rIns="0" bIns="0"/>
              <a:lstStyle/>
              <a:p>
                <a:pPr algn="ctr" eaLnBrk="1" hangingPunct="1"/>
                <a:endParaRPr lang="en-US">
                  <a:ea typeface="ヒラギノ角ゴ ProN W3" charset="0"/>
                  <a:cs typeface="ヒラギノ角ゴ ProN W3" charset="0"/>
                </a:endParaRPr>
              </a:p>
            </p:txBody>
          </p:sp>
          <p:grpSp>
            <p:nvGrpSpPr>
              <p:cNvPr id="18" name="Group 13"/>
              <p:cNvGrpSpPr>
                <a:grpSpLocks/>
              </p:cNvGrpSpPr>
              <p:nvPr/>
            </p:nvGrpSpPr>
            <p:grpSpPr bwMode="auto">
              <a:xfrm>
                <a:off x="0" y="0"/>
                <a:ext cx="4808" cy="3664"/>
                <a:chOff x="0" y="0"/>
                <a:chExt cx="4808" cy="3664"/>
              </a:xfrm>
            </p:grpSpPr>
            <p:pic>
              <p:nvPicPr>
                <p:cNvPr id="1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 y="831"/>
                  <a:ext cx="4517" cy="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nvGrpSpPr>
                <p:cNvPr id="20" name="Group 8"/>
                <p:cNvGrpSpPr>
                  <a:grpSpLocks/>
                </p:cNvGrpSpPr>
                <p:nvPr/>
              </p:nvGrpSpPr>
              <p:grpSpPr bwMode="auto">
                <a:xfrm>
                  <a:off x="0" y="860"/>
                  <a:ext cx="945" cy="1259"/>
                  <a:chOff x="0" y="0"/>
                  <a:chExt cx="945" cy="1259"/>
                </a:xfrm>
              </p:grpSpPr>
              <p:pic>
                <p:nvPicPr>
                  <p:cNvPr id="2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45" cy="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 y="751"/>
                    <a:ext cx="590"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pic>
              <p:nvPicPr>
                <p:cNvPr id="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 y="0"/>
                  <a:ext cx="1219" cy="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2"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2" y="2365"/>
                  <a:ext cx="874" cy="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3"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1" y="2473"/>
                  <a:ext cx="901" cy="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pic>
              <p:nvPicPr>
                <p:cNvPr id="24"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6" y="752"/>
                  <a:ext cx="1152" cy="1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grpSp>
        </p:grpSp>
        <p:pic>
          <p:nvPicPr>
            <p:cNvPr id="10" name="Picture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000" y="4481027"/>
              <a:ext cx="7646594" cy="19612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10" descr="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24535" y="4143534"/>
              <a:ext cx="1357486" cy="387853"/>
            </a:xfrm>
            <a:prstGeom prst="rect">
              <a:avLst/>
            </a:prstGeom>
          </p:spPr>
        </p:pic>
        <p:pic>
          <p:nvPicPr>
            <p:cNvPr id="12" name="Picture 11" descr="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26802" y="2685368"/>
              <a:ext cx="1357486" cy="387853"/>
            </a:xfrm>
            <a:prstGeom prst="rect">
              <a:avLst/>
            </a:prstGeom>
          </p:spPr>
        </p:pic>
        <p:pic>
          <p:nvPicPr>
            <p:cNvPr id="13" name="Picture 12" descr="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36806" y="2096137"/>
              <a:ext cx="1357486" cy="387853"/>
            </a:xfrm>
            <a:prstGeom prst="rect">
              <a:avLst/>
            </a:prstGeom>
          </p:spPr>
        </p:pic>
        <p:pic>
          <p:nvPicPr>
            <p:cNvPr id="15" name="Picture 14" descr="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82467" y="2698461"/>
              <a:ext cx="1357486" cy="387853"/>
            </a:xfrm>
            <a:prstGeom prst="rect">
              <a:avLst/>
            </a:prstGeom>
          </p:spPr>
        </p:pic>
        <p:pic>
          <p:nvPicPr>
            <p:cNvPr id="16" name="Picture 15" descr="Icon.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9242" y="3968583"/>
              <a:ext cx="1357486" cy="387853"/>
            </a:xfrm>
            <a:prstGeom prst="rect">
              <a:avLst/>
            </a:prstGeom>
          </p:spPr>
        </p:pic>
      </p:grpSp>
    </p:spTree>
    <p:extLst>
      <p:ext uri="{BB962C8B-B14F-4D97-AF65-F5344CB8AC3E}">
        <p14:creationId xmlns:p14="http://schemas.microsoft.com/office/powerpoint/2010/main" val="58681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Enable Remoting</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07</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245" y="3047433"/>
            <a:ext cx="7151683" cy="275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3185" y="2393896"/>
            <a:ext cx="6193651" cy="347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5"/>
          <p:cNvSpPr>
            <a:spLocks/>
          </p:cNvSpPr>
          <p:nvPr/>
        </p:nvSpPr>
        <p:spPr bwMode="auto">
          <a:xfrm>
            <a:off x="2198975" y="5885353"/>
            <a:ext cx="6639105" cy="510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p>
            <a:pPr algn="ctr" eaLnBrk="1" hangingPunct="1"/>
            <a:r>
              <a:rPr lang="en-US" sz="2000" dirty="0">
                <a:latin typeface="Arial Bold" charset="0"/>
                <a:ea typeface="MS PGothic" charset="0"/>
                <a:cs typeface="ヒラギノ角ゴ ProN W3" charset="0"/>
                <a:sym typeface="Arial Bold" charset="0"/>
              </a:rPr>
              <a:t>Computer Configuration/Policies/Administrative Templates/Windows Components/Windows Remote Management</a:t>
            </a:r>
          </a:p>
        </p:txBody>
      </p:sp>
      <p:pic>
        <p:nvPicPr>
          <p:cNvPr id="10"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216" y="4090209"/>
            <a:ext cx="1440100" cy="166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695" y="2503734"/>
            <a:ext cx="2459154" cy="198395"/>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 name="Oval Callout 11"/>
          <p:cNvSpPr/>
          <p:nvPr/>
        </p:nvSpPr>
        <p:spPr>
          <a:xfrm>
            <a:off x="7758063" y="1177406"/>
            <a:ext cx="2774113" cy="1666027"/>
          </a:xfrm>
          <a:prstGeom prst="wedgeEllipseCallout">
            <a:avLst>
              <a:gd name="adj1" fmla="val -36833"/>
              <a:gd name="adj2" fmla="val 711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PowerShell Remoting is already enabled in Server 2012</a:t>
            </a:r>
          </a:p>
        </p:txBody>
      </p:sp>
    </p:spTree>
    <p:extLst>
      <p:ext uri="{BB962C8B-B14F-4D97-AF65-F5344CB8AC3E}">
        <p14:creationId xmlns:p14="http://schemas.microsoft.com/office/powerpoint/2010/main" val="287483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One to One - Interactive</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07</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980" y="2180718"/>
            <a:ext cx="9184194" cy="40651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61204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sp>
        <p:nvSpPr>
          <p:cNvPr id="3" name="Content Placeholder 2"/>
          <p:cNvSpPr>
            <a:spLocks noGrp="1"/>
          </p:cNvSpPr>
          <p:nvPr>
            <p:ph idx="1"/>
          </p:nvPr>
        </p:nvSpPr>
        <p:spPr>
          <a:xfrm>
            <a:off x="1103312" y="2052918"/>
            <a:ext cx="8946540" cy="4177761"/>
          </a:xfrm>
        </p:spPr>
        <p:txBody>
          <a:bodyPr>
            <a:normAutofit/>
          </a:bodyPr>
          <a:lstStyle/>
          <a:p>
            <a:r>
              <a:rPr lang="en-US" dirty="0"/>
              <a:t>PowerShell V5 </a:t>
            </a:r>
          </a:p>
          <a:p>
            <a:r>
              <a:rPr lang="en-US" dirty="0">
                <a:hlinkClick r:id="rId2"/>
              </a:rPr>
              <a:t>https://www.microsoft.com/en-us/download/details.aspx?id=50395</a:t>
            </a:r>
            <a:endParaRPr lang="en-US" dirty="0"/>
          </a:p>
          <a:p>
            <a:r>
              <a:rPr lang="en-US" dirty="0"/>
              <a:t>PowerShell V4 – Windows 10 and Server 2016</a:t>
            </a:r>
          </a:p>
          <a:p>
            <a:r>
              <a:rPr lang="en-US" dirty="0">
                <a:hlinkClick r:id="rId3"/>
              </a:rPr>
              <a:t>https://www.microsoft.com/en-us/download/details.aspx?id=40855</a:t>
            </a:r>
            <a:endParaRPr lang="en-US" dirty="0"/>
          </a:p>
          <a:p>
            <a:r>
              <a:rPr lang="en-US" dirty="0"/>
              <a:t>PowerShell V3 – Windows 8 and Server 2012</a:t>
            </a:r>
          </a:p>
          <a:p>
            <a:r>
              <a:rPr lang="en-US" dirty="0">
                <a:hlinkClick r:id="rId4"/>
              </a:rPr>
              <a:t>http://www.microsoft.com/en-us/download/details.aspx?id=34595</a:t>
            </a:r>
            <a:endParaRPr lang="en-US" dirty="0"/>
          </a:p>
          <a:p>
            <a:r>
              <a:rPr lang="en-US" dirty="0"/>
              <a:t>PowerShell V2 – Windows 7 and Server 2008</a:t>
            </a:r>
          </a:p>
          <a:p>
            <a:r>
              <a:rPr lang="en-US" dirty="0"/>
              <a:t>Windows XP and Server 2003 can run V2</a:t>
            </a:r>
          </a:p>
          <a:p>
            <a:endParaRPr lang="en-US" dirty="0"/>
          </a:p>
        </p:txBody>
      </p:sp>
      <p:sp>
        <p:nvSpPr>
          <p:cNvPr id="6" name="Title 1"/>
          <p:cNvSpPr txBox="1">
            <a:spLocks/>
          </p:cNvSpPr>
          <p:nvPr/>
        </p:nvSpPr>
        <p:spPr>
          <a:xfrm>
            <a:off x="1103311" y="1271425"/>
            <a:ext cx="8946541" cy="684966"/>
          </a:xfrm>
          <a:prstGeom prst="rect">
            <a:avLst/>
          </a:prstGeom>
          <a:solidFill>
            <a:srgbClr val="ACD433"/>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00000"/>
              </a:lnSpc>
            </a:pPr>
            <a:r>
              <a:rPr lang="en-US" sz="2400" dirty="0">
                <a:solidFill>
                  <a:srgbClr val="7030A0"/>
                </a:solidFill>
              </a:rPr>
              <a:t>Installing PowerShell – Windows Management Framework</a:t>
            </a:r>
            <a:endParaRPr lang="en-GB" sz="2400" dirty="0">
              <a:solidFill>
                <a:srgbClr val="7030A0"/>
              </a:solidFill>
            </a:endParaRPr>
          </a:p>
        </p:txBody>
      </p:sp>
    </p:spTree>
    <p:extLst>
      <p:ext uri="{BB962C8B-B14F-4D97-AF65-F5344CB8AC3E}">
        <p14:creationId xmlns:p14="http://schemas.microsoft.com/office/powerpoint/2010/main" val="385017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One-To-Many</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07</a:t>
            </a:r>
          </a:p>
        </p:txBody>
      </p:sp>
      <p:grpSp>
        <p:nvGrpSpPr>
          <p:cNvPr id="3" name="Group 2"/>
          <p:cNvGrpSpPr/>
          <p:nvPr/>
        </p:nvGrpSpPr>
        <p:grpSpPr>
          <a:xfrm>
            <a:off x="1122621" y="2115888"/>
            <a:ext cx="8945717" cy="4184686"/>
            <a:chOff x="782710" y="982546"/>
            <a:chExt cx="10958815" cy="5126381"/>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895" y="4761771"/>
              <a:ext cx="10932630" cy="13471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710" y="982546"/>
              <a:ext cx="10933186" cy="35982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50367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PowerShell Web Access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pic>
        <p:nvPicPr>
          <p:cNvPr id="5" name="Picture 4" descr="PSWA.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4850" y="4750907"/>
            <a:ext cx="6219444" cy="2007703"/>
          </a:xfrm>
          <a:prstGeom prst="rect">
            <a:avLst/>
          </a:prstGeom>
        </p:spPr>
      </p:pic>
      <p:sp>
        <p:nvSpPr>
          <p:cNvPr id="14" name="Content Placeholder 2"/>
          <p:cNvSpPr txBox="1">
            <a:spLocks/>
          </p:cNvSpPr>
          <p:nvPr/>
        </p:nvSpPr>
        <p:spPr>
          <a:xfrm>
            <a:off x="1103311" y="2105801"/>
            <a:ext cx="8946541"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US" dirty="0"/>
              <a:t>PowerShell – Anywhere, anytime, on any device!</a:t>
            </a:r>
          </a:p>
          <a:p>
            <a:r>
              <a:rPr lang="en-US" dirty="0"/>
              <a:t>Install-</a:t>
            </a:r>
            <a:r>
              <a:rPr lang="en-US" dirty="0" err="1"/>
              <a:t>WindowsFeature</a:t>
            </a:r>
            <a:r>
              <a:rPr lang="en-US" dirty="0"/>
              <a:t> –Name </a:t>
            </a:r>
            <a:r>
              <a:rPr lang="en-US" dirty="0" err="1"/>
              <a:t>WindowsPowerShellWebAccess</a:t>
            </a:r>
            <a:r>
              <a:rPr lang="en-US" dirty="0"/>
              <a:t> </a:t>
            </a:r>
          </a:p>
          <a:p>
            <a:pPr>
              <a:defRPr/>
            </a:pPr>
            <a:r>
              <a:rPr lang="en-US" dirty="0"/>
              <a:t>Get-Help *</a:t>
            </a:r>
            <a:r>
              <a:rPr lang="en-US" dirty="0" err="1"/>
              <a:t>Pswa</a:t>
            </a:r>
            <a:r>
              <a:rPr lang="en-US" dirty="0"/>
              <a:t>*</a:t>
            </a:r>
          </a:p>
          <a:p>
            <a:pPr>
              <a:defRPr/>
            </a:pPr>
            <a:r>
              <a:rPr lang="en-US" dirty="0"/>
              <a:t>Install-</a:t>
            </a:r>
            <a:r>
              <a:rPr lang="en-US" dirty="0" err="1"/>
              <a:t>PswaWebApplication</a:t>
            </a:r>
            <a:r>
              <a:rPr lang="en-US" dirty="0"/>
              <a:t> –</a:t>
            </a:r>
            <a:r>
              <a:rPr lang="en-US" dirty="0" err="1"/>
              <a:t>UseTestCertificate</a:t>
            </a:r>
            <a:endParaRPr lang="en-US" dirty="0"/>
          </a:p>
          <a:p>
            <a:pPr>
              <a:defRPr/>
            </a:pPr>
            <a:r>
              <a:rPr lang="en-US" dirty="0"/>
              <a:t># Use the –</a:t>
            </a:r>
            <a:r>
              <a:rPr lang="en-US" dirty="0" err="1"/>
              <a:t>useTestCertificate</a:t>
            </a:r>
            <a:r>
              <a:rPr lang="en-US" dirty="0"/>
              <a:t> for testing (Expires in 90 days)</a:t>
            </a:r>
          </a:p>
          <a:p>
            <a:r>
              <a:rPr lang="en-US" dirty="0"/>
              <a:t>Add-</a:t>
            </a:r>
            <a:r>
              <a:rPr lang="en-US" dirty="0" err="1"/>
              <a:t>PswaAuthorizationRule</a:t>
            </a:r>
            <a:r>
              <a:rPr lang="en-US" dirty="0"/>
              <a:t> –</a:t>
            </a:r>
            <a:r>
              <a:rPr lang="en-US" dirty="0" err="1"/>
              <a:t>userName</a:t>
            </a:r>
            <a:r>
              <a:rPr lang="en-US" dirty="0"/>
              <a:t> &lt;Domain\User | Computer\user&gt; -</a:t>
            </a:r>
            <a:r>
              <a:rPr lang="en-US" dirty="0" err="1"/>
              <a:t>ComputerName</a:t>
            </a:r>
            <a:r>
              <a:rPr lang="en-US" dirty="0"/>
              <a:t> &lt;Computer&gt; -</a:t>
            </a:r>
            <a:r>
              <a:rPr lang="en-US" dirty="0" err="1"/>
              <a:t>ConfigurationName</a:t>
            </a:r>
            <a:r>
              <a:rPr lang="en-US" dirty="0"/>
              <a:t> </a:t>
            </a:r>
            <a:r>
              <a:rPr lang="en-US" dirty="0" err="1"/>
              <a:t>AdminsOnly</a:t>
            </a:r>
            <a:endParaRPr lang="en-US" dirty="0"/>
          </a:p>
        </p:txBody>
      </p:sp>
    </p:spTree>
    <p:extLst>
      <p:ext uri="{BB962C8B-B14F-4D97-AF65-F5344CB8AC3E}">
        <p14:creationId xmlns:p14="http://schemas.microsoft.com/office/powerpoint/2010/main" val="346766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08 | Getting prepared for automation</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5496338" y="2209799"/>
            <a:ext cx="4553513" cy="35548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GB" dirty="0"/>
              <a:t>PowerShell security goals</a:t>
            </a:r>
          </a:p>
          <a:p>
            <a:r>
              <a:rPr lang="en-GB" dirty="0"/>
              <a:t>Execution Policy</a:t>
            </a:r>
          </a:p>
          <a:p>
            <a:r>
              <a:rPr lang="en-GB" dirty="0"/>
              <a:t>Variables : a place to store stuff</a:t>
            </a:r>
          </a:p>
          <a:p>
            <a:r>
              <a:rPr lang="en-GB" dirty="0"/>
              <a:t>Fun with Quotes</a:t>
            </a:r>
          </a:p>
          <a:p>
            <a:r>
              <a:rPr lang="en-GB" dirty="0"/>
              <a:t>Getting and displaying input</a:t>
            </a:r>
          </a:p>
          <a:p>
            <a:r>
              <a:rPr lang="en-GB" dirty="0"/>
              <a:t>Other output for scripts and automation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163" y="2209800"/>
            <a:ext cx="4165894" cy="3554896"/>
          </a:xfrm>
          <a:prstGeom prst="rect">
            <a:avLst/>
          </a:prstGeom>
        </p:spPr>
      </p:pic>
    </p:spTree>
    <p:extLst>
      <p:ext uri="{BB962C8B-B14F-4D97-AF65-F5344CB8AC3E}">
        <p14:creationId xmlns:p14="http://schemas.microsoft.com/office/powerpoint/2010/main" val="27933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PowerShell security goals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1103311" y="2105801"/>
            <a:ext cx="4750837" cy="39471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50000"/>
              </a:lnSpc>
            </a:pPr>
            <a:r>
              <a:rPr lang="en-US" dirty="0"/>
              <a:t>Secured by default</a:t>
            </a:r>
          </a:p>
          <a:p>
            <a:pPr>
              <a:lnSpc>
                <a:spcPct val="150000"/>
              </a:lnSpc>
            </a:pPr>
            <a:r>
              <a:rPr lang="en-US" dirty="0"/>
              <a:t>Prevents mistakes by unintentional admins and users</a:t>
            </a:r>
          </a:p>
          <a:p>
            <a:pPr>
              <a:lnSpc>
                <a:spcPct val="150000"/>
              </a:lnSpc>
            </a:pPr>
            <a:r>
              <a:rPr lang="en-US" dirty="0"/>
              <a:t>No Script Execution</a:t>
            </a:r>
          </a:p>
          <a:p>
            <a:pPr>
              <a:lnSpc>
                <a:spcPct val="150000"/>
              </a:lnSpc>
            </a:pPr>
            <a:r>
              <a:rPr lang="en-US" dirty="0"/>
              <a:t>.Ps1 associated with notepad</a:t>
            </a:r>
          </a:p>
          <a:p>
            <a:pPr>
              <a:lnSpc>
                <a:spcPct val="150000"/>
              </a:lnSpc>
            </a:pPr>
            <a:r>
              <a:rPr lang="en-US" dirty="0"/>
              <a:t>Must type path to execute a script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9857" y="2137779"/>
            <a:ext cx="3569381" cy="3883173"/>
          </a:xfrm>
          <a:prstGeom prst="rect">
            <a:avLst/>
          </a:prstGeom>
        </p:spPr>
      </p:pic>
    </p:spTree>
    <p:extLst>
      <p:ext uri="{BB962C8B-B14F-4D97-AF65-F5344CB8AC3E}">
        <p14:creationId xmlns:p14="http://schemas.microsoft.com/office/powerpoint/2010/main" val="3591955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Execution Policy</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1103311" y="2105801"/>
            <a:ext cx="5327943" cy="385906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70000"/>
              </a:lnSpc>
            </a:pPr>
            <a:r>
              <a:rPr lang="en-US" sz="1200" dirty="0"/>
              <a:t>By default, PowerShell does not run scripts.</a:t>
            </a:r>
          </a:p>
          <a:p>
            <a:pPr>
              <a:lnSpc>
                <a:spcPct val="170000"/>
              </a:lnSpc>
            </a:pPr>
            <a:r>
              <a:rPr lang="en-US" sz="1200" dirty="0"/>
              <a:t>Get/Set-</a:t>
            </a:r>
            <a:r>
              <a:rPr lang="en-US" sz="1200" dirty="0" err="1"/>
              <a:t>ExecutionPolicy</a:t>
            </a:r>
            <a:endParaRPr lang="en-US" sz="1200" dirty="0"/>
          </a:p>
          <a:p>
            <a:pPr>
              <a:lnSpc>
                <a:spcPct val="170000"/>
              </a:lnSpc>
            </a:pPr>
            <a:r>
              <a:rPr lang="en-US" sz="1200" dirty="0"/>
              <a:t>Restricted</a:t>
            </a:r>
          </a:p>
          <a:p>
            <a:pPr>
              <a:lnSpc>
                <a:spcPct val="170000"/>
              </a:lnSpc>
            </a:pPr>
            <a:r>
              <a:rPr lang="en-US" sz="1200" dirty="0"/>
              <a:t>Unrestricted</a:t>
            </a:r>
          </a:p>
          <a:p>
            <a:pPr>
              <a:lnSpc>
                <a:spcPct val="170000"/>
              </a:lnSpc>
            </a:pPr>
            <a:r>
              <a:rPr lang="en-US" sz="1200" dirty="0" err="1"/>
              <a:t>AllSigned</a:t>
            </a:r>
            <a:endParaRPr lang="en-US" sz="1200" dirty="0"/>
          </a:p>
          <a:p>
            <a:pPr>
              <a:lnSpc>
                <a:spcPct val="170000"/>
              </a:lnSpc>
            </a:pPr>
            <a:r>
              <a:rPr lang="en-US" sz="1200" dirty="0" err="1"/>
              <a:t>RemoteSigned</a:t>
            </a:r>
            <a:endParaRPr lang="en-US" sz="1200" dirty="0"/>
          </a:p>
          <a:p>
            <a:pPr>
              <a:lnSpc>
                <a:spcPct val="170000"/>
              </a:lnSpc>
            </a:pPr>
            <a:r>
              <a:rPr lang="en-US" sz="1200" dirty="0"/>
              <a:t>Bypass</a:t>
            </a:r>
          </a:p>
          <a:p>
            <a:pPr>
              <a:lnSpc>
                <a:spcPct val="170000"/>
              </a:lnSpc>
            </a:pPr>
            <a:r>
              <a:rPr lang="en-US" sz="1200" dirty="0"/>
              <a:t>Undefined</a:t>
            </a:r>
          </a:p>
          <a:p>
            <a:pPr>
              <a:lnSpc>
                <a:spcPct val="170000"/>
              </a:lnSpc>
            </a:pPr>
            <a:r>
              <a:rPr lang="en-US" sz="1200" dirty="0"/>
              <a:t>Can be set with Group Policy</a:t>
            </a:r>
          </a:p>
        </p:txBody>
      </p:sp>
      <p:grpSp>
        <p:nvGrpSpPr>
          <p:cNvPr id="5" name="Group 5"/>
          <p:cNvGrpSpPr>
            <a:grpSpLocks/>
          </p:cNvGrpSpPr>
          <p:nvPr/>
        </p:nvGrpSpPr>
        <p:grpSpPr bwMode="auto">
          <a:xfrm>
            <a:off x="6431255" y="2105801"/>
            <a:ext cx="3571490" cy="4161625"/>
            <a:chOff x="0" y="0"/>
            <a:chExt cx="4480" cy="6192"/>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l="555" t="3763" r="546" b="3644"/>
            <a:stretch>
              <a:fillRect/>
            </a:stretch>
          </p:blipFill>
          <p:spPr bwMode="auto">
            <a:xfrm>
              <a:off x="128" y="96"/>
              <a:ext cx="4217" cy="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80" cy="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60039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Variables: A place to store stuff</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1103312" y="2105801"/>
            <a:ext cx="4343332" cy="3859064"/>
          </a:xfrm>
          <a:prstGeom prst="rect">
            <a:avLst/>
          </a:prstGeom>
        </p:spPr>
        <p:txBody>
          <a:bodyPr vert="horz" lIns="91440" tIns="45720" rIns="91440" bIns="45720" rtlCol="0">
            <a:normAutofit fontScale="5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200000"/>
              </a:lnSpc>
            </a:pPr>
            <a:r>
              <a:rPr lang="en-US" dirty="0"/>
              <a:t>Use $ to create and use variables</a:t>
            </a:r>
          </a:p>
          <a:p>
            <a:pPr>
              <a:lnSpc>
                <a:spcPct val="200000"/>
              </a:lnSpc>
            </a:pPr>
            <a:r>
              <a:rPr lang="en-US" dirty="0"/>
              <a:t>Can contain letters, numbers, spaces and underscores</a:t>
            </a:r>
          </a:p>
          <a:p>
            <a:pPr>
              <a:lnSpc>
                <a:spcPct val="200000"/>
              </a:lnSpc>
            </a:pPr>
            <a:r>
              <a:rPr lang="en-US" dirty="0"/>
              <a:t>Don’t persist after Shell exits</a:t>
            </a:r>
          </a:p>
          <a:p>
            <a:pPr>
              <a:lnSpc>
                <a:spcPct val="200000"/>
              </a:lnSpc>
            </a:pPr>
            <a:r>
              <a:rPr lang="en-US" dirty="0"/>
              <a:t>New-Variable</a:t>
            </a:r>
          </a:p>
          <a:p>
            <a:pPr>
              <a:lnSpc>
                <a:spcPct val="200000"/>
              </a:lnSpc>
            </a:pPr>
            <a:r>
              <a:rPr lang="en-US" dirty="0"/>
              <a:t>Set-Variable</a:t>
            </a:r>
          </a:p>
          <a:p>
            <a:pPr>
              <a:lnSpc>
                <a:spcPct val="200000"/>
              </a:lnSpc>
            </a:pPr>
            <a:r>
              <a:rPr lang="en-US" dirty="0"/>
              <a:t>Get-Variable</a:t>
            </a:r>
          </a:p>
          <a:p>
            <a:pPr>
              <a:lnSpc>
                <a:spcPct val="200000"/>
              </a:lnSpc>
            </a:pPr>
            <a:r>
              <a:rPr lang="en-US" dirty="0"/>
              <a:t>Clear-Variable</a:t>
            </a:r>
          </a:p>
          <a:p>
            <a:pPr>
              <a:lnSpc>
                <a:spcPct val="200000"/>
              </a:lnSpc>
            </a:pPr>
            <a:r>
              <a:rPr lang="en-US" dirty="0"/>
              <a:t>Remove-Variable</a:t>
            </a:r>
          </a:p>
          <a:p>
            <a:pPr>
              <a:lnSpc>
                <a:spcPct val="200000"/>
              </a:lnSpc>
            </a:pPr>
            <a:r>
              <a:rPr lang="en-US" dirty="0"/>
              <a:t>Can force a type – [</a:t>
            </a:r>
            <a:r>
              <a:rPr lang="en-US" dirty="0" err="1"/>
              <a:t>int</a:t>
            </a:r>
            <a:r>
              <a:rPr lang="en-US" dirty="0"/>
              <a:t>]$</a:t>
            </a:r>
            <a:r>
              <a:rPr lang="en-US" dirty="0" err="1"/>
              <a:t>var</a:t>
            </a:r>
            <a:endParaRPr lang="en-US" dirty="0"/>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914330"/>
            <a:ext cx="2505529" cy="3722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203648"/>
            <a:ext cx="2080079" cy="3722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4"/>
          <p:cNvGrpSpPr>
            <a:grpSpLocks/>
          </p:cNvGrpSpPr>
          <p:nvPr/>
        </p:nvGrpSpPr>
        <p:grpSpPr bwMode="auto">
          <a:xfrm>
            <a:off x="7001345" y="2036047"/>
            <a:ext cx="2619734" cy="3922904"/>
            <a:chOff x="0" y="0"/>
            <a:chExt cx="3800" cy="5992"/>
          </a:xfrm>
        </p:grpSpPr>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l="830" t="208" r="186" b="258"/>
            <a:stretch>
              <a:fillRect/>
            </a:stretch>
          </p:blipFill>
          <p:spPr bwMode="auto">
            <a:xfrm>
              <a:off x="128" y="96"/>
              <a:ext cx="3537" cy="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800" cy="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 name="TextBox 2"/>
          <p:cNvSpPr txBox="1"/>
          <p:nvPr/>
        </p:nvSpPr>
        <p:spPr>
          <a:xfrm>
            <a:off x="5665132" y="5934670"/>
            <a:ext cx="5525872" cy="923330"/>
          </a:xfrm>
          <a:prstGeom prst="rect">
            <a:avLst/>
          </a:prstGeom>
          <a:noFill/>
        </p:spPr>
        <p:txBody>
          <a:bodyPr wrap="none" rtlCol="0">
            <a:spAutoFit/>
          </a:bodyPr>
          <a:lstStyle/>
          <a:p>
            <a:r>
              <a:rPr lang="en-US" dirty="0"/>
              <a:t>Note: The $ is not part of the variable name, </a:t>
            </a:r>
          </a:p>
          <a:p>
            <a:r>
              <a:rPr lang="en-US" dirty="0"/>
              <a:t>it’s a cue to access the contents of the variable</a:t>
            </a:r>
          </a:p>
          <a:p>
            <a:endParaRPr lang="en-US" dirty="0"/>
          </a:p>
        </p:txBody>
      </p:sp>
    </p:spTree>
    <p:extLst>
      <p:ext uri="{BB962C8B-B14F-4D97-AF65-F5344CB8AC3E}">
        <p14:creationId xmlns:p14="http://schemas.microsoft.com/office/powerpoint/2010/main" val="28512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Fun with Quotes</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1103312" y="2105801"/>
            <a:ext cx="4473270"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110000"/>
              </a:lnSpc>
            </a:pPr>
            <a:r>
              <a:rPr lang="en-US" dirty="0"/>
              <a:t>Double Quotes resolve all variables</a:t>
            </a:r>
          </a:p>
          <a:p>
            <a:pPr>
              <a:lnSpc>
                <a:spcPct val="110000"/>
              </a:lnSpc>
            </a:pPr>
            <a:r>
              <a:rPr lang="en-US" dirty="0"/>
              <a:t>Can use Sub-Expressions</a:t>
            </a:r>
          </a:p>
          <a:p>
            <a:pPr>
              <a:lnSpc>
                <a:spcPct val="110000"/>
              </a:lnSpc>
            </a:pPr>
            <a:r>
              <a:rPr lang="en-US" dirty="0"/>
              <a:t>Single Quotes prevent substitution</a:t>
            </a:r>
          </a:p>
          <a:p>
            <a:pPr>
              <a:lnSpc>
                <a:spcPct val="110000"/>
              </a:lnSpc>
            </a:pPr>
            <a:r>
              <a:rPr lang="en-US" dirty="0"/>
              <a:t>Get-Help </a:t>
            </a:r>
            <a:r>
              <a:rPr lang="en-US" dirty="0" err="1"/>
              <a:t>About_Quoting_Rules</a:t>
            </a:r>
            <a:endParaRPr lang="en-US" dirty="0"/>
          </a:p>
          <a:p>
            <a:pPr>
              <a:lnSpc>
                <a:spcPct val="110000"/>
              </a:lnSpc>
            </a:pPr>
            <a:r>
              <a:rPr lang="en-US" dirty="0"/>
              <a:t>Back-tick/Grave-Accent prevents individual substitution</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582" y="2316953"/>
            <a:ext cx="5663293" cy="2403566"/>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14844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Getting and displaying input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grpSp>
        <p:nvGrpSpPr>
          <p:cNvPr id="3" name="Group 2"/>
          <p:cNvGrpSpPr/>
          <p:nvPr/>
        </p:nvGrpSpPr>
        <p:grpSpPr>
          <a:xfrm>
            <a:off x="1103311" y="2087460"/>
            <a:ext cx="8949006" cy="4348328"/>
            <a:chOff x="694826" y="1122252"/>
            <a:chExt cx="11017258" cy="5353293"/>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 y="1122252"/>
              <a:ext cx="7786497" cy="2923804"/>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76" y="2436155"/>
              <a:ext cx="9281886" cy="2900770"/>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8770" y="4555305"/>
              <a:ext cx="9463314" cy="1920240"/>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133755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400" dirty="0">
                <a:solidFill>
                  <a:srgbClr val="7030A0"/>
                </a:solidFill>
              </a:rPr>
              <a:t>Other output for scripts and automation</a:t>
            </a:r>
            <a:r>
              <a:rPr lang="en-US" sz="3600" dirty="0">
                <a:solidFill>
                  <a:srgbClr val="7030A0"/>
                </a:solidFill>
              </a:rPr>
              <a:t/>
            </a:r>
            <a:br>
              <a:rPr lang="en-US" sz="3600" dirty="0">
                <a:solidFill>
                  <a:srgbClr val="7030A0"/>
                </a:solidFill>
              </a:rPr>
            </a:b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08</a:t>
            </a:r>
          </a:p>
        </p:txBody>
      </p:sp>
      <p:sp>
        <p:nvSpPr>
          <p:cNvPr id="14" name="Content Placeholder 2"/>
          <p:cNvSpPr txBox="1">
            <a:spLocks/>
          </p:cNvSpPr>
          <p:nvPr/>
        </p:nvSpPr>
        <p:spPr>
          <a:xfrm>
            <a:off x="1103312" y="2105801"/>
            <a:ext cx="3230150" cy="206863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GB" dirty="0"/>
              <a:t>Write-Warning</a:t>
            </a:r>
          </a:p>
          <a:p>
            <a:r>
              <a:rPr lang="en-GB" dirty="0"/>
              <a:t>Write-Verbose</a:t>
            </a:r>
          </a:p>
          <a:p>
            <a:r>
              <a:rPr lang="en-GB" dirty="0"/>
              <a:t>Write-Debug</a:t>
            </a:r>
          </a:p>
          <a:p>
            <a:r>
              <a:rPr lang="en-GB" dirty="0"/>
              <a:t>Write-Error</a:t>
            </a:r>
          </a:p>
        </p:txBody>
      </p:sp>
      <p:sp>
        <p:nvSpPr>
          <p:cNvPr id="5" name="Content Placeholder 2"/>
          <p:cNvSpPr txBox="1">
            <a:spLocks/>
          </p:cNvSpPr>
          <p:nvPr/>
        </p:nvSpPr>
        <p:spPr>
          <a:xfrm>
            <a:off x="5377070" y="2105801"/>
            <a:ext cx="4672782" cy="2068634"/>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GB" dirty="0"/>
              <a:t>$Preference variables to know</a:t>
            </a:r>
          </a:p>
          <a:p>
            <a:r>
              <a:rPr lang="en-GB" dirty="0"/>
              <a:t>Help </a:t>
            </a:r>
            <a:r>
              <a:rPr lang="en-GB" dirty="0" err="1"/>
              <a:t>about_Preference_Variables</a:t>
            </a:r>
            <a:endParaRPr lang="en-GB" dirty="0"/>
          </a:p>
          <a:p>
            <a:r>
              <a:rPr lang="en-GB" dirty="0"/>
              <a:t>$</a:t>
            </a:r>
            <a:r>
              <a:rPr lang="en-GB" dirty="0" err="1"/>
              <a:t>DebugPreference</a:t>
            </a:r>
            <a:r>
              <a:rPr lang="en-GB" dirty="0"/>
              <a:t>=</a:t>
            </a:r>
            <a:r>
              <a:rPr lang="en-GB" dirty="0" err="1"/>
              <a:t>SilentlyContinue</a:t>
            </a:r>
            <a:endParaRPr lang="en-GB" dirty="0"/>
          </a:p>
          <a:p>
            <a:r>
              <a:rPr lang="en-GB" dirty="0"/>
              <a:t>$</a:t>
            </a:r>
            <a:r>
              <a:rPr lang="en-GB" dirty="0" err="1"/>
              <a:t>ErrorActionPreference</a:t>
            </a:r>
            <a:r>
              <a:rPr lang="en-GB" dirty="0"/>
              <a:t>=Continue</a:t>
            </a:r>
          </a:p>
          <a:p>
            <a:r>
              <a:rPr lang="en-GB" dirty="0"/>
              <a:t>#</a:t>
            </a:r>
            <a:r>
              <a:rPr lang="en-GB" dirty="0" err="1"/>
              <a:t>VerbosePreference</a:t>
            </a:r>
            <a:r>
              <a:rPr lang="en-GB" dirty="0"/>
              <a:t>=</a:t>
            </a:r>
            <a:r>
              <a:rPr lang="en-GB" dirty="0" err="1"/>
              <a:t>SilentlyContinue</a:t>
            </a:r>
            <a:endParaRPr lang="en-GB"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677" y="3945518"/>
            <a:ext cx="10208103" cy="2456989"/>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47941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09 | Automation in scale - Remoting</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09</a:t>
            </a:r>
          </a:p>
        </p:txBody>
      </p:sp>
      <p:sp>
        <p:nvSpPr>
          <p:cNvPr id="14" name="Content Placeholder 2"/>
          <p:cNvSpPr txBox="1">
            <a:spLocks/>
          </p:cNvSpPr>
          <p:nvPr/>
        </p:nvSpPr>
        <p:spPr>
          <a:xfrm>
            <a:off x="5138531" y="2124385"/>
            <a:ext cx="5129982" cy="385906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nSpc>
                <a:spcPct val="200000"/>
              </a:lnSpc>
            </a:pPr>
            <a:r>
              <a:rPr lang="en-US" dirty="0"/>
              <a:t>Reusable Sessions</a:t>
            </a:r>
          </a:p>
          <a:p>
            <a:pPr>
              <a:lnSpc>
                <a:spcPct val="200000"/>
              </a:lnSpc>
            </a:pPr>
            <a:r>
              <a:rPr lang="en-US" dirty="0"/>
              <a:t>Sessions with Invoke-Command</a:t>
            </a:r>
          </a:p>
          <a:p>
            <a:pPr>
              <a:lnSpc>
                <a:spcPct val="200000"/>
              </a:lnSpc>
            </a:pPr>
            <a:r>
              <a:rPr lang="en-US" dirty="0"/>
              <a:t>Getting commands from anywhere</a:t>
            </a:r>
            <a:endParaRPr lang="en-GB" dirty="0"/>
          </a:p>
        </p:txBody>
      </p:sp>
      <p:pic>
        <p:nvPicPr>
          <p:cNvPr id="7" name="Picture 6"/>
          <p:cNvPicPr>
            <a:picLocks noChangeAspect="1"/>
          </p:cNvPicPr>
          <p:nvPr/>
        </p:nvPicPr>
        <p:blipFill>
          <a:blip r:embed="rId2"/>
          <a:stretch>
            <a:fillRect/>
          </a:stretch>
        </p:blipFill>
        <p:spPr>
          <a:xfrm>
            <a:off x="1103311" y="2148917"/>
            <a:ext cx="3810000" cy="3810000"/>
          </a:xfrm>
          <a:prstGeom prst="rect">
            <a:avLst/>
          </a:prstGeom>
        </p:spPr>
      </p:pic>
    </p:spTree>
    <p:extLst>
      <p:ext uri="{BB962C8B-B14F-4D97-AF65-F5344CB8AC3E}">
        <p14:creationId xmlns:p14="http://schemas.microsoft.com/office/powerpoint/2010/main" val="271105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noAutofit/>
          </a:bodyPr>
          <a:lstStyle/>
          <a:p>
            <a:pPr>
              <a:lnSpc>
                <a:spcPct val="200000"/>
              </a:lnSpc>
            </a:pPr>
            <a:r>
              <a:rPr lang="en-GB" sz="2400" dirty="0">
                <a:solidFill>
                  <a:srgbClr val="7030A0"/>
                </a:solidFill>
              </a:rPr>
              <a:t>Launching PowerShell for the administrator</a:t>
            </a:r>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pic>
        <p:nvPicPr>
          <p:cNvPr id="6" name="Picture 5" descr="win8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805" y="3493579"/>
            <a:ext cx="4043151" cy="3107052"/>
          </a:xfrm>
          <a:prstGeom prst="rect">
            <a:avLst/>
          </a:prstGeom>
        </p:spPr>
      </p:pic>
      <p:pic>
        <p:nvPicPr>
          <p:cNvPr id="10" name="Picture 9" descr="Win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4504" y="2040670"/>
            <a:ext cx="6423179" cy="1479021"/>
          </a:xfrm>
          <a:prstGeom prst="rect">
            <a:avLst/>
          </a:prstGeom>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l="4709" t="2100" r="4776" b="6200"/>
          <a:stretch>
            <a:fillRect/>
          </a:stretch>
        </p:blipFill>
        <p:spPr bwMode="auto">
          <a:xfrm>
            <a:off x="1099642" y="2647543"/>
            <a:ext cx="2972581" cy="330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360" y="2912817"/>
            <a:ext cx="3117144" cy="350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9500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Reusable Sessions</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09</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317805"/>
            <a:ext cx="7932207" cy="1886468"/>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11" y="4555673"/>
            <a:ext cx="7932207" cy="1886468"/>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 name="Oval Callout 4"/>
          <p:cNvSpPr/>
          <p:nvPr/>
        </p:nvSpPr>
        <p:spPr>
          <a:xfrm>
            <a:off x="8062368" y="1614901"/>
            <a:ext cx="3114074" cy="1730299"/>
          </a:xfrm>
          <a:prstGeom prst="wedgeEllipseCallout">
            <a:avLst>
              <a:gd name="adj1" fmla="val -36833"/>
              <a:gd name="adj2" fmla="val 711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Can be disconnected and reconnected in PowerShell V3</a:t>
            </a:r>
          </a:p>
        </p:txBody>
      </p:sp>
    </p:spTree>
    <p:extLst>
      <p:ext uri="{BB962C8B-B14F-4D97-AF65-F5344CB8AC3E}">
        <p14:creationId xmlns:p14="http://schemas.microsoft.com/office/powerpoint/2010/main" val="7089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3600" dirty="0">
                <a:solidFill>
                  <a:srgbClr val="7030A0"/>
                </a:solidFill>
              </a:rPr>
              <a:t>Sessions with Invoke-Command</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09</a:t>
            </a:r>
          </a:p>
        </p:txBody>
      </p:sp>
      <p:grpSp>
        <p:nvGrpSpPr>
          <p:cNvPr id="5" name="Group 4"/>
          <p:cNvGrpSpPr/>
          <p:nvPr/>
        </p:nvGrpSpPr>
        <p:grpSpPr>
          <a:xfrm>
            <a:off x="1103311" y="2179453"/>
            <a:ext cx="8946541" cy="3968392"/>
            <a:chOff x="783772" y="1770017"/>
            <a:chExt cx="10660742" cy="4728755"/>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72" y="1770017"/>
              <a:ext cx="8403771" cy="2468880"/>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743" y="3089366"/>
              <a:ext cx="8403771" cy="3409406"/>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extLst>
      <p:ext uri="{BB962C8B-B14F-4D97-AF65-F5344CB8AC3E}">
        <p14:creationId xmlns:p14="http://schemas.microsoft.com/office/powerpoint/2010/main" val="212857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sz="2600" dirty="0">
                <a:solidFill>
                  <a:srgbClr val="7030A0"/>
                </a:solidFill>
              </a:rPr>
              <a:t>Getting commands from anywhere - Implicit Remoting</a:t>
            </a:r>
            <a:endParaRPr lang="en-US" sz="2600"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09</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311" y="2206524"/>
            <a:ext cx="8946541" cy="3897064"/>
          </a:xfrm>
          <a:prstGeom prst="rect">
            <a:avLst/>
          </a:prstGeom>
          <a:noFill/>
          <a:ln>
            <a:noFill/>
          </a:ln>
          <a:effectLst>
            <a:outerShdw blurRad="635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9642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sp>
        <p:nvSpPr>
          <p:cNvPr id="6" name="Title 1"/>
          <p:cNvSpPr txBox="1">
            <a:spLocks/>
          </p:cNvSpPr>
          <p:nvPr/>
        </p:nvSpPr>
        <p:spPr>
          <a:xfrm>
            <a:off x="1103311" y="1271425"/>
            <a:ext cx="8946541" cy="684966"/>
          </a:xfrm>
          <a:prstGeom prst="rect">
            <a:avLst/>
          </a:prstGeom>
          <a:solidFill>
            <a:srgbClr val="ACD433"/>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00000"/>
              </a:lnSpc>
            </a:pPr>
            <a:r>
              <a:rPr lang="en-US" sz="2400" dirty="0">
                <a:solidFill>
                  <a:srgbClr val="7030A0"/>
                </a:solidFill>
              </a:rPr>
              <a:t>Customize the shell for comfort</a:t>
            </a:r>
            <a:endParaRPr lang="en-GB" sz="2400" dirty="0">
              <a:solidFill>
                <a:srgbClr val="7030A0"/>
              </a:solidFill>
            </a:endParaRPr>
          </a:p>
        </p:txBody>
      </p:sp>
      <p:sp>
        <p:nvSpPr>
          <p:cNvPr id="2" name="Content Placeholder 1"/>
          <p:cNvSpPr>
            <a:spLocks noGrp="1"/>
          </p:cNvSpPr>
          <p:nvPr>
            <p:ph idx="1"/>
          </p:nvPr>
        </p:nvSpPr>
        <p:spPr/>
        <p:txBody>
          <a:bodyPr/>
          <a:lstStyle/>
          <a:p>
            <a:endParaRPr lang="en-US"/>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85" y="2078196"/>
            <a:ext cx="3583798" cy="4068095"/>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8897" y="2059159"/>
            <a:ext cx="3606098" cy="4093926"/>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2548" y="2052918"/>
            <a:ext cx="3581520" cy="4064462"/>
          </a:xfrm>
          <a:prstGeom prst="rect">
            <a:avLst/>
          </a:prstGeom>
          <a:noFill/>
          <a:ln>
            <a:noFill/>
          </a:ln>
          <a:effectLst>
            <a:outerShdw blurRad="63500" dist="50799" dir="5400000" algn="ctr" rotWithShape="0">
              <a:schemeClr val="bg2">
                <a:alpha val="50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3616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01</a:t>
            </a:r>
          </a:p>
        </p:txBody>
      </p:sp>
      <p:sp>
        <p:nvSpPr>
          <p:cNvPr id="6" name="Title 1"/>
          <p:cNvSpPr txBox="1">
            <a:spLocks/>
          </p:cNvSpPr>
          <p:nvPr/>
        </p:nvSpPr>
        <p:spPr>
          <a:xfrm>
            <a:off x="1103311" y="1271425"/>
            <a:ext cx="8946541" cy="684966"/>
          </a:xfrm>
          <a:prstGeom prst="rect">
            <a:avLst/>
          </a:prstGeom>
          <a:solidFill>
            <a:srgbClr val="ACD433"/>
          </a:solidFill>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200000"/>
              </a:lnSpc>
            </a:pPr>
            <a:r>
              <a:rPr lang="en-US" sz="2400" dirty="0">
                <a:solidFill>
                  <a:srgbClr val="7030A0"/>
                </a:solidFill>
              </a:rPr>
              <a:t>Getting familiar with the shell</a:t>
            </a:r>
            <a:endParaRPr lang="en-GB" sz="2400" dirty="0">
              <a:solidFill>
                <a:srgbClr val="7030A0"/>
              </a:solidFill>
            </a:endParaRPr>
          </a:p>
        </p:txBody>
      </p:sp>
      <p:sp>
        <p:nvSpPr>
          <p:cNvPr id="2" name="Content Placeholder 1"/>
          <p:cNvSpPr>
            <a:spLocks noGrp="1"/>
          </p:cNvSpPr>
          <p:nvPr>
            <p:ph idx="1"/>
          </p:nvPr>
        </p:nvSpPr>
        <p:spPr>
          <a:xfrm>
            <a:off x="1103312" y="2052918"/>
            <a:ext cx="6269435" cy="4195481"/>
          </a:xfrm>
        </p:spPr>
        <p:txBody>
          <a:bodyPr/>
          <a:lstStyle/>
          <a:p>
            <a:r>
              <a:rPr lang="en-US" dirty="0"/>
              <a:t>Cmdlets : Verb – Noun</a:t>
            </a:r>
          </a:p>
          <a:p>
            <a:r>
              <a:rPr lang="en-US" dirty="0"/>
              <a:t>Native commands work!</a:t>
            </a:r>
          </a:p>
          <a:p>
            <a:r>
              <a:rPr lang="en-US" dirty="0"/>
              <a:t>Examples – Ping, </a:t>
            </a:r>
            <a:r>
              <a:rPr lang="en-US" dirty="0" err="1"/>
              <a:t>IPConfig</a:t>
            </a:r>
            <a:r>
              <a:rPr lang="en-US" dirty="0"/>
              <a:t>, </a:t>
            </a:r>
            <a:r>
              <a:rPr lang="en-US" dirty="0" err="1"/>
              <a:t>calc</a:t>
            </a:r>
            <a:r>
              <a:rPr lang="en-US" dirty="0"/>
              <a:t>, notepad, </a:t>
            </a:r>
            <a:r>
              <a:rPr lang="en-US" dirty="0" err="1"/>
              <a:t>mspaint</a:t>
            </a:r>
            <a:endParaRPr lang="en-US" dirty="0"/>
          </a:p>
          <a:p>
            <a:r>
              <a:rPr lang="en-US" dirty="0" err="1"/>
              <a:t>cls</a:t>
            </a:r>
            <a:r>
              <a:rPr lang="en-US" dirty="0"/>
              <a:t> - Clear-Host</a:t>
            </a:r>
          </a:p>
          <a:p>
            <a:r>
              <a:rPr lang="en-US" dirty="0"/>
              <a:t>cd - Set-Location</a:t>
            </a:r>
          </a:p>
          <a:p>
            <a:r>
              <a:rPr lang="en-US" dirty="0" err="1"/>
              <a:t>dir</a:t>
            </a:r>
            <a:r>
              <a:rPr lang="en-US" dirty="0"/>
              <a:t>, ls - Get-</a:t>
            </a:r>
            <a:r>
              <a:rPr lang="en-US" dirty="0" err="1"/>
              <a:t>Childitem</a:t>
            </a:r>
            <a:endParaRPr lang="en-US" dirty="0"/>
          </a:p>
          <a:p>
            <a:r>
              <a:rPr lang="en-US" dirty="0"/>
              <a:t>type, cat - Get-Content</a:t>
            </a:r>
          </a:p>
          <a:p>
            <a:r>
              <a:rPr lang="en-US" dirty="0"/>
              <a:t>Copy, </a:t>
            </a:r>
            <a:r>
              <a:rPr lang="en-US" dirty="0" err="1"/>
              <a:t>cp</a:t>
            </a:r>
            <a:r>
              <a:rPr lang="en-US" dirty="0"/>
              <a:t> - Copy-item</a:t>
            </a:r>
          </a:p>
        </p:txBody>
      </p:sp>
      <p:grpSp>
        <p:nvGrpSpPr>
          <p:cNvPr id="10" name="Group 9"/>
          <p:cNvGrpSpPr>
            <a:grpSpLocks/>
          </p:cNvGrpSpPr>
          <p:nvPr/>
        </p:nvGrpSpPr>
        <p:grpSpPr bwMode="auto">
          <a:xfrm>
            <a:off x="7158535" y="2161388"/>
            <a:ext cx="2872022" cy="3583136"/>
            <a:chOff x="0" y="0"/>
            <a:chExt cx="5136" cy="5824"/>
          </a:xfrm>
        </p:grpSpPr>
        <p:pic>
          <p:nvPicPr>
            <p:cNvPr id="11" name="Picture 10"/>
            <p:cNvPicPr>
              <a:picLocks noChangeAspect="1" noChangeArrowheads="1"/>
            </p:cNvPicPr>
            <p:nvPr/>
          </p:nvPicPr>
          <p:blipFill>
            <a:blip r:embed="rId2">
              <a:extLst>
                <a:ext uri="{28A0092B-C50C-407E-A947-70E740481C1C}">
                  <a14:useLocalDpi xmlns:a14="http://schemas.microsoft.com/office/drawing/2010/main" val="0"/>
                </a:ext>
              </a:extLst>
            </a:blip>
            <a:srcRect l="270" r="1433" b="17316"/>
            <a:stretch>
              <a:fillRect/>
            </a:stretch>
          </p:blipFill>
          <p:spPr bwMode="auto">
            <a:xfrm>
              <a:off x="128" y="107"/>
              <a:ext cx="4880" cy="5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36" cy="5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3" name="TextBox 2"/>
          <p:cNvSpPr txBox="1"/>
          <p:nvPr/>
        </p:nvSpPr>
        <p:spPr>
          <a:xfrm>
            <a:off x="8278154" y="5668328"/>
            <a:ext cx="1752403" cy="369332"/>
          </a:xfrm>
          <a:prstGeom prst="rect">
            <a:avLst/>
          </a:prstGeom>
          <a:noFill/>
        </p:spPr>
        <p:txBody>
          <a:bodyPr wrap="none" rtlCol="0">
            <a:spAutoFit/>
          </a:bodyPr>
          <a:lstStyle/>
          <a:p>
            <a:r>
              <a:rPr lang="en-US" dirty="0"/>
              <a:t>Jeffrey </a:t>
            </a:r>
            <a:r>
              <a:rPr lang="en-US" dirty="0" err="1"/>
              <a:t>Snover</a:t>
            </a:r>
            <a:endParaRPr lang="en-US" dirty="0"/>
          </a:p>
        </p:txBody>
      </p:sp>
    </p:spTree>
    <p:extLst>
      <p:ext uri="{BB962C8B-B14F-4D97-AF65-F5344CB8AC3E}">
        <p14:creationId xmlns:p14="http://schemas.microsoft.com/office/powerpoint/2010/main" val="277198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1" y="1271425"/>
            <a:ext cx="8946541" cy="684966"/>
          </a:xfrm>
          <a:solidFill>
            <a:srgbClr val="ACD433"/>
          </a:solidFill>
        </p:spPr>
        <p:txBody>
          <a:bodyPr/>
          <a:lstStyle/>
          <a:p>
            <a:r>
              <a:rPr lang="en-US" dirty="0">
                <a:solidFill>
                  <a:srgbClr val="7030A0"/>
                </a:solidFill>
              </a:rPr>
              <a:t>02 | The Help system</a:t>
            </a:r>
            <a:r>
              <a:rPr lang="en-US" dirty="0"/>
              <a:t/>
            </a:r>
            <a:br>
              <a:rPr lang="en-US" dirty="0"/>
            </a:br>
            <a:endParaRPr lang="en-US" dirty="0"/>
          </a:p>
        </p:txBody>
      </p:sp>
      <p:sp>
        <p:nvSpPr>
          <p:cNvPr id="4" name="TextBox 3"/>
          <p:cNvSpPr txBox="1"/>
          <p:nvPr/>
        </p:nvSpPr>
        <p:spPr>
          <a:xfrm>
            <a:off x="10504968" y="808074"/>
            <a:ext cx="511679" cy="369332"/>
          </a:xfrm>
          <a:prstGeom prst="rect">
            <a:avLst/>
          </a:prstGeom>
          <a:noFill/>
        </p:spPr>
        <p:txBody>
          <a:bodyPr wrap="none" rtlCol="0">
            <a:spAutoFit/>
          </a:bodyPr>
          <a:lstStyle/>
          <a:p>
            <a:r>
              <a:rPr lang="en-US" b="1" dirty="0">
                <a:solidFill>
                  <a:srgbClr val="7030A0"/>
                </a:solidFill>
                <a:latin typeface="Verdana" panose="020B0604030504040204" pitchFamily="34" charset="0"/>
                <a:ea typeface="Verdana" panose="020B0604030504040204" pitchFamily="34" charset="0"/>
                <a:cs typeface="Verdana" panose="020B0604030504040204" pitchFamily="34" charset="0"/>
              </a:rPr>
              <a:t>02</a:t>
            </a:r>
          </a:p>
        </p:txBody>
      </p:sp>
      <p:sp>
        <p:nvSpPr>
          <p:cNvPr id="11" name="Rectangle 10"/>
          <p:cNvSpPr/>
          <p:nvPr/>
        </p:nvSpPr>
        <p:spPr>
          <a:xfrm>
            <a:off x="1103311" y="1988290"/>
            <a:ext cx="8946541" cy="411480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693306" y="2330422"/>
            <a:ext cx="1987826" cy="3185487"/>
          </a:xfrm>
          <a:prstGeom prst="rect">
            <a:avLst/>
          </a:prstGeom>
          <a:noFill/>
        </p:spPr>
        <p:txBody>
          <a:bodyPr wrap="square" rtlCol="0">
            <a:spAutoFit/>
          </a:bodyPr>
          <a:lstStyle/>
          <a:p>
            <a:r>
              <a:rPr lang="en-US" sz="5000" dirty="0">
                <a:latin typeface="Verdana" panose="020B0604030504040204" pitchFamily="34" charset="0"/>
                <a:ea typeface="Verdana" panose="020B0604030504040204" pitchFamily="34" charset="0"/>
                <a:cs typeface="Verdana" panose="020B0604030504040204" pitchFamily="34" charset="0"/>
              </a:rPr>
              <a:t>KEEP</a:t>
            </a:r>
          </a:p>
          <a:p>
            <a:r>
              <a:rPr lang="en-US" sz="4600" dirty="0">
                <a:latin typeface="Verdana" panose="020B0604030504040204" pitchFamily="34" charset="0"/>
                <a:ea typeface="Verdana" panose="020B0604030504040204" pitchFamily="34" charset="0"/>
                <a:cs typeface="Verdana" panose="020B0604030504040204" pitchFamily="34" charset="0"/>
              </a:rPr>
              <a:t>CALM</a:t>
            </a:r>
          </a:p>
          <a:p>
            <a:r>
              <a:rPr lang="en-US" dirty="0">
                <a:latin typeface="Verdana" panose="020B0604030504040204" pitchFamily="34" charset="0"/>
                <a:ea typeface="Verdana" panose="020B0604030504040204" pitchFamily="34" charset="0"/>
                <a:cs typeface="Verdana" panose="020B0604030504040204" pitchFamily="34" charset="0"/>
              </a:rPr>
              <a:t>       AND</a:t>
            </a:r>
          </a:p>
          <a:p>
            <a:r>
              <a:rPr lang="en-US" sz="6300" dirty="0">
                <a:latin typeface="Verdana" panose="020B0604030504040204" pitchFamily="34" charset="0"/>
                <a:ea typeface="Verdana" panose="020B0604030504040204" pitchFamily="34" charset="0"/>
                <a:cs typeface="Verdana" panose="020B0604030504040204" pitchFamily="34" charset="0"/>
              </a:rPr>
              <a:t>USE</a:t>
            </a:r>
          </a:p>
          <a:p>
            <a:r>
              <a:rPr lang="en-US" sz="2600" dirty="0">
                <a:latin typeface="Verdana" panose="020B0604030504040204" pitchFamily="34" charset="0"/>
                <a:ea typeface="Verdana" panose="020B0604030504040204" pitchFamily="34" charset="0"/>
                <a:cs typeface="Verdana" panose="020B0604030504040204" pitchFamily="34" charset="0"/>
              </a:rPr>
              <a:t>GET-HELP</a:t>
            </a:r>
          </a:p>
        </p:txBody>
      </p:sp>
      <p:sp>
        <p:nvSpPr>
          <p:cNvPr id="15" name="TextBox 14"/>
          <p:cNvSpPr txBox="1"/>
          <p:nvPr/>
        </p:nvSpPr>
        <p:spPr>
          <a:xfrm>
            <a:off x="6271126" y="1988290"/>
            <a:ext cx="3659684" cy="461665"/>
          </a:xfrm>
          <a:prstGeom prst="rect">
            <a:avLst/>
          </a:prstGeom>
          <a:noFill/>
        </p:spPr>
        <p:txBody>
          <a:bodyPr wrap="square" rtlCol="0">
            <a:spAutoFit/>
          </a:bodyPr>
          <a:lstStyle/>
          <a:p>
            <a:r>
              <a:rPr lang="en-US" sz="1200" dirty="0"/>
              <a:t>I just heard a double-click. Someone must be in trouble !</a:t>
            </a:r>
          </a:p>
        </p:txBody>
      </p:sp>
    </p:spTree>
    <p:extLst>
      <p:ext uri="{BB962C8B-B14F-4D97-AF65-F5344CB8AC3E}">
        <p14:creationId xmlns:p14="http://schemas.microsoft.com/office/powerpoint/2010/main" val="42766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1547</Words>
  <Application>Microsoft Office PowerPoint</Application>
  <PresentationFormat>Custom</PresentationFormat>
  <Paragraphs>341</Paragraphs>
  <Slides>62</Slides>
  <Notes>0</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Ion</vt:lpstr>
      <vt:lpstr>PowerPoint Presentation</vt:lpstr>
      <vt:lpstr>Let’s start</vt:lpstr>
      <vt:lpstr>01 | Don’t fear the shell </vt:lpstr>
      <vt:lpstr>01 | Don’t fear the shell </vt:lpstr>
      <vt:lpstr>PowerPoint Presentation</vt:lpstr>
      <vt:lpstr>Launching PowerShell for the administrator</vt:lpstr>
      <vt:lpstr>PowerPoint Presentation</vt:lpstr>
      <vt:lpstr>PowerPoint Presentation</vt:lpstr>
      <vt:lpstr>02 | The Help system </vt:lpstr>
      <vt:lpstr>02 | The Help system </vt:lpstr>
      <vt:lpstr>Why you need help ? </vt:lpstr>
      <vt:lpstr>Updatable Help </vt:lpstr>
      <vt:lpstr>Discoverability with the Help system </vt:lpstr>
      <vt:lpstr>Understanding Syntax </vt:lpstr>
      <vt:lpstr>03 | The pipeline : Getting connected  </vt:lpstr>
      <vt:lpstr>What’s the pipeline and what does it do?   </vt:lpstr>
      <vt:lpstr>Exporting/Importing CSV  </vt:lpstr>
      <vt:lpstr>Exporting/Importing XML </vt:lpstr>
      <vt:lpstr>Other files and printers  </vt:lpstr>
      <vt:lpstr>Displaying information in a GUI  </vt:lpstr>
      <vt:lpstr>Making a webpage of information  </vt:lpstr>
      <vt:lpstr>Cmdlets that kill  </vt:lpstr>
      <vt:lpstr>04 |  Extending the shell  </vt:lpstr>
      <vt:lpstr>Like the MMC - One Shell does it all  </vt:lpstr>
      <vt:lpstr>Finding &amp; Adding Snap-ins  </vt:lpstr>
      <vt:lpstr>Finding &amp; Adding Modules  </vt:lpstr>
      <vt:lpstr>Discovering new commands  </vt:lpstr>
      <vt:lpstr>The real world of cmdlets  </vt:lpstr>
      <vt:lpstr>05 | Object for the Admin  </vt:lpstr>
      <vt:lpstr>Object across the pipeline  </vt:lpstr>
      <vt:lpstr>Getting the information you need  </vt:lpstr>
      <vt:lpstr>Sorting Objects  </vt:lpstr>
      <vt:lpstr>Selecting Objects  </vt:lpstr>
      <vt:lpstr>Custom Properties</vt:lpstr>
      <vt:lpstr>Filter Object Out of the Pipeline  </vt:lpstr>
      <vt:lpstr>Comparison Operators  </vt:lpstr>
      <vt:lpstr>Methods – When no cmdlet exists  </vt:lpstr>
      <vt:lpstr>06 | The Pipeline : Deeper  </vt:lpstr>
      <vt:lpstr>How the pipeline really works  </vt:lpstr>
      <vt:lpstr> 1- ByValue  </vt:lpstr>
      <vt:lpstr>2- ByPropertyName  </vt:lpstr>
      <vt:lpstr>3- ByPropertyName  </vt:lpstr>
      <vt:lpstr>4- What if my property doesn’t match – Customize it </vt:lpstr>
      <vt:lpstr>The Parenthetical – when all else fails  </vt:lpstr>
      <vt:lpstr>The Parenthetical – when all else fails  </vt:lpstr>
      <vt:lpstr>07 | The Power in the Shell - Remoting  </vt:lpstr>
      <vt:lpstr>Overview of Remoting  </vt:lpstr>
      <vt:lpstr>Enable Remoting  </vt:lpstr>
      <vt:lpstr>One to One - Interactive  </vt:lpstr>
      <vt:lpstr>One-To-Many  </vt:lpstr>
      <vt:lpstr>PowerShell Web Access  </vt:lpstr>
      <vt:lpstr>08 | Getting prepared for automation  </vt:lpstr>
      <vt:lpstr>PowerShell security goals  </vt:lpstr>
      <vt:lpstr>Execution Policy  </vt:lpstr>
      <vt:lpstr>Variables: A place to store stuff  </vt:lpstr>
      <vt:lpstr>Fun with Quotes  </vt:lpstr>
      <vt:lpstr>Getting and displaying input   </vt:lpstr>
      <vt:lpstr>Other output for scripts and automation  </vt:lpstr>
      <vt:lpstr>09 | Automation in scale - Remoting </vt:lpstr>
      <vt:lpstr>Reusable Sessions </vt:lpstr>
      <vt:lpstr>Sessions with Invoke-Command </vt:lpstr>
      <vt:lpstr>Getting commands from anywhere - Implicit Remoting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Acasa</dc:creator>
  <cp:lastModifiedBy>Sfredel, Alin</cp:lastModifiedBy>
  <cp:revision>83</cp:revision>
  <dcterms:created xsi:type="dcterms:W3CDTF">2016-09-10T07:59:18Z</dcterms:created>
  <dcterms:modified xsi:type="dcterms:W3CDTF">2016-09-15T07:16:28Z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-1550289922</vt:i4>
  </property>
  <property fmtid="{D5CDD505-2E9C-101B-9397-08002B2CF9AE}" pid="3" name="_NewReviewCycle">
    <vt:lpwstr/>
  </property>
  <property fmtid="{D5CDD505-2E9C-101B-9397-08002B2CF9AE}" pid="4" name="_EmailSubject">
    <vt:lpwstr>PS v2</vt:lpwstr>
  </property>
  <property fmtid="{D5CDD505-2E9C-101B-9397-08002B2CF9AE}" pid="5" name="_AuthorEmail">
    <vt:lpwstr>alin.sfredel@atos.net</vt:lpwstr>
  </property>
  <property fmtid="{D5CDD505-2E9C-101B-9397-08002B2CF9AE}" pid="6" name="_AuthorEmailDisplayName">
    <vt:lpwstr>Sfredel, Alin</vt:lpwstr>
  </property>
</Properties>
</file>